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272" y="-11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929955-3025-4613-8972-7CE0C34A9C7B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‹nº›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pt-BR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B7ABE03-4CB7-4413-B89C-3783C7D5AF0E}" type="slidenum">
              <a:rPr/>
              <a:pPr lvl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pt-BR" sz="2000" b="0" i="0" u="none" strike="noStrike" kern="1200" cap="none" spc="0" baseline="0">
        <a:solidFill>
          <a:srgbClr val="000000"/>
        </a:solidFill>
        <a:uFillTx/>
        <a:latin typeface="Arial" pitchFamily="18"/>
        <a:ea typeface="SimSun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21801" y="10178277"/>
            <a:ext cx="3220562" cy="492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458469-6B18-465E-AA10-F2AADEDE63FC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356" y="10178277"/>
            <a:ext cx="3305519" cy="492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56" y="0"/>
            <a:ext cx="3305519" cy="5752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21801" y="0"/>
            <a:ext cx="3220562" cy="5752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6" name="Espaço Reservado para Imagem de Slide 5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7" name="Espaço Reservado para Anotações 6"/>
          <p:cNvSpPr txBox="1">
            <a:spLocks noGrp="1"/>
          </p:cNvSpPr>
          <p:nvPr>
            <p:ph type="body" sz="quarter" idx="1"/>
          </p:nvPr>
        </p:nvSpPr>
        <p:spPr>
          <a:xfrm>
            <a:off x="1016995" y="5088599"/>
            <a:ext cx="5509077" cy="4844162"/>
          </a:xfrm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" name="Espaço Reservado para Número de Slide 3"/>
          <p:cNvSpPr/>
          <p:nvPr/>
        </p:nvSpPr>
        <p:spPr>
          <a:xfrm>
            <a:off x="4281842" y="10156323"/>
            <a:ext cx="3277081" cy="5356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EAD424-C10E-4B36-8158-7B3569E78385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89025" y="820738"/>
            <a:ext cx="5364163" cy="402272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016995" y="5088599"/>
            <a:ext cx="5509077" cy="48441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21801" y="10178277"/>
            <a:ext cx="3220562" cy="492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1B7FA5-D60A-4485-A5ED-1387E70788AB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356" y="10178277"/>
            <a:ext cx="3305519" cy="492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56" y="0"/>
            <a:ext cx="3305519" cy="5752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21801" y="0"/>
            <a:ext cx="3220562" cy="5752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6" name="Espaço Reservado para Imagem de Slide 5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91"/>
            <a:ext cx="5348289" cy="401002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7" name="Espaço Reservado para Anotações 6"/>
          <p:cNvSpPr txBox="1">
            <a:spLocks noGrp="1"/>
          </p:cNvSpPr>
          <p:nvPr>
            <p:ph type="body" sz="quarter" idx="1"/>
          </p:nvPr>
        </p:nvSpPr>
        <p:spPr>
          <a:xfrm>
            <a:off x="1016995" y="5088599"/>
            <a:ext cx="5509077" cy="4844162"/>
          </a:xfrm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" name="Espaço Reservado para Número de Slide 3"/>
          <p:cNvSpPr/>
          <p:nvPr/>
        </p:nvSpPr>
        <p:spPr>
          <a:xfrm>
            <a:off x="4281842" y="10156323"/>
            <a:ext cx="3277081" cy="5356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8DD3AFD-9F63-4ACD-80ED-123308FC520D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89022" y="820738"/>
            <a:ext cx="5364163" cy="4022729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016995" y="5088599"/>
            <a:ext cx="5509077" cy="48441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89022" y="820738"/>
            <a:ext cx="5364163" cy="4022729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016995" y="5088599"/>
            <a:ext cx="5509077" cy="48441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89022" y="820738"/>
            <a:ext cx="5364163" cy="4022729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016995" y="5088599"/>
            <a:ext cx="5509077" cy="48441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89022" y="820738"/>
            <a:ext cx="5364163" cy="4022729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016995" y="5088599"/>
            <a:ext cx="5509077" cy="48441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89022" y="820738"/>
            <a:ext cx="5364163" cy="4022729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016995" y="5088599"/>
            <a:ext cx="5509077" cy="48441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89025" y="820738"/>
            <a:ext cx="5364163" cy="402272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016995" y="5088599"/>
            <a:ext cx="5509077" cy="48441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89022" y="820738"/>
            <a:ext cx="5364163" cy="4022729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016995" y="5088599"/>
            <a:ext cx="5509077" cy="48441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89022" y="820738"/>
            <a:ext cx="5364163" cy="4022729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016995" y="5088599"/>
            <a:ext cx="5509077" cy="48441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21801" y="10178277"/>
            <a:ext cx="3220562" cy="492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9CBD62-D8A1-4D50-91B3-0328452B4A57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356" y="10178277"/>
            <a:ext cx="3305519" cy="492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56" y="0"/>
            <a:ext cx="3305519" cy="5752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21801" y="0"/>
            <a:ext cx="3220562" cy="5752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6" name="Espaço Reservado para Imagem de Slide 5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91"/>
            <a:ext cx="5348289" cy="401002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7" name="Espaço Reservado para Anotações 6"/>
          <p:cNvSpPr txBox="1">
            <a:spLocks noGrp="1"/>
          </p:cNvSpPr>
          <p:nvPr>
            <p:ph type="body" sz="quarter" idx="1"/>
          </p:nvPr>
        </p:nvSpPr>
        <p:spPr>
          <a:xfrm>
            <a:off x="755276" y="5078522"/>
            <a:ext cx="6049798" cy="4812843"/>
          </a:xfrm>
        </p:spPr>
        <p:txBody>
          <a:bodyPr lIns="91440" tIns="45720" rIns="91440" bIns="45720">
            <a:spAutoFit/>
          </a:bodyPr>
          <a:lstStyle/>
          <a:p>
            <a:pPr marL="0" lvl="0" indent="0">
              <a:spcBef>
                <a:spcPts val="450"/>
              </a:spcBef>
            </a:pPr>
            <a:fld id="{10CEF4C7-02D1-4F97-893F-4E2D5AE59C01}" type="slidenum">
              <a:rPr/>
              <a:pPr marL="0" lvl="0" indent="0">
                <a:spcBef>
                  <a:spcPts val="450"/>
                </a:spcBef>
              </a:pPr>
              <a:t>2</a:t>
            </a:fld>
            <a:endParaRPr lang="pt-BR" sz="129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89025" y="820738"/>
            <a:ext cx="5364163" cy="402272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016995" y="5088599"/>
            <a:ext cx="5509077" cy="48441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89022" y="820738"/>
            <a:ext cx="5364163" cy="4022729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016995" y="5088599"/>
            <a:ext cx="5509077" cy="48441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89022" y="820738"/>
            <a:ext cx="5364163" cy="4022729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016995" y="5088599"/>
            <a:ext cx="5509077" cy="48441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21801" y="10178277"/>
            <a:ext cx="3220562" cy="492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734DCE-063F-445E-8562-C0E03CF5599C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356" y="10178277"/>
            <a:ext cx="3305519" cy="492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56" y="0"/>
            <a:ext cx="3305519" cy="5752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21801" y="0"/>
            <a:ext cx="3220562" cy="5752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6" name="Espaço Reservado para Imagem de Slide 5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7" name="Espaço Reservado para Anotações 6"/>
          <p:cNvSpPr txBox="1">
            <a:spLocks noGrp="1"/>
          </p:cNvSpPr>
          <p:nvPr>
            <p:ph type="body" sz="quarter" idx="1"/>
          </p:nvPr>
        </p:nvSpPr>
        <p:spPr>
          <a:xfrm>
            <a:off x="755276" y="5078522"/>
            <a:ext cx="6049798" cy="4812843"/>
          </a:xfrm>
          <a:ln w="9363">
            <a:solidFill>
              <a:srgbClr val="000000"/>
            </a:solidFill>
            <a:prstDash val="solid"/>
            <a:miter/>
          </a:ln>
        </p:spPr>
        <p:txBody>
          <a:bodyPr lIns="91440" tIns="45720" rIns="91440" bIns="45720"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21801" y="10178277"/>
            <a:ext cx="3220562" cy="492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338D9D-6AFD-4E65-869C-A6DF8AA30805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356" y="10178277"/>
            <a:ext cx="3305519" cy="492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56" y="0"/>
            <a:ext cx="3305519" cy="5752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21801" y="0"/>
            <a:ext cx="3220562" cy="5752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6" name="Espaço Reservado para Imagem de Slide 5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91"/>
            <a:ext cx="5348289" cy="401002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7" name="Espaço Reservado para Anotações 6"/>
          <p:cNvSpPr txBox="1">
            <a:spLocks noGrp="1"/>
          </p:cNvSpPr>
          <p:nvPr>
            <p:ph type="body" sz="quarter" idx="1"/>
          </p:nvPr>
        </p:nvSpPr>
        <p:spPr>
          <a:xfrm>
            <a:off x="755276" y="5078522"/>
            <a:ext cx="6049798" cy="4812843"/>
          </a:xfrm>
          <a:ln w="9363">
            <a:solidFill>
              <a:srgbClr val="000000"/>
            </a:solidFill>
            <a:prstDash val="solid"/>
            <a:miter/>
          </a:ln>
        </p:spPr>
        <p:txBody>
          <a:bodyPr lIns="91440" tIns="45720" rIns="91440" bIns="45720"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89022" y="820738"/>
            <a:ext cx="5364163" cy="4022729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016995" y="5088599"/>
            <a:ext cx="5509077" cy="48441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21801" y="10178277"/>
            <a:ext cx="3220562" cy="492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2646EE-484C-4953-9744-AFF262640876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356" y="10178277"/>
            <a:ext cx="3305519" cy="492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56" y="0"/>
            <a:ext cx="3305519" cy="5752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21801" y="0"/>
            <a:ext cx="3220562" cy="5752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6" name="Espaço Reservado para Imagem de Slide 5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91"/>
            <a:ext cx="5348289" cy="401002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7" name="Espaço Reservado para Anotações 6"/>
          <p:cNvSpPr txBox="1">
            <a:spLocks noGrp="1"/>
          </p:cNvSpPr>
          <p:nvPr>
            <p:ph type="body" sz="quarter" idx="1"/>
          </p:nvPr>
        </p:nvSpPr>
        <p:spPr>
          <a:xfrm>
            <a:off x="1016995" y="5088599"/>
            <a:ext cx="5509077" cy="4844162"/>
          </a:xfrm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" name="Espaço Reservado para Número de Slide 3"/>
          <p:cNvSpPr/>
          <p:nvPr/>
        </p:nvSpPr>
        <p:spPr>
          <a:xfrm>
            <a:off x="4282199" y="10156323"/>
            <a:ext cx="3277081" cy="5356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DD1A5D-E263-403C-8812-9DE786741535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89025" y="820738"/>
            <a:ext cx="5364163" cy="402272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016995" y="5088599"/>
            <a:ext cx="5509077" cy="48441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21801" y="10178277"/>
            <a:ext cx="3220562" cy="492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2B82C7-7348-4A22-A4C3-A1D0E70DD42A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356" y="10178277"/>
            <a:ext cx="3305519" cy="492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56" y="0"/>
            <a:ext cx="3305519" cy="5752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21801" y="0"/>
            <a:ext cx="3220562" cy="5752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6" name="Espaço Reservado para Imagem de Slide 5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91"/>
            <a:ext cx="5348289" cy="401002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7" name="Espaço Reservado para Anotações 6"/>
          <p:cNvSpPr txBox="1">
            <a:spLocks noGrp="1"/>
          </p:cNvSpPr>
          <p:nvPr>
            <p:ph type="body" sz="quarter" idx="1"/>
          </p:nvPr>
        </p:nvSpPr>
        <p:spPr>
          <a:xfrm>
            <a:off x="755276" y="5078522"/>
            <a:ext cx="6049798" cy="4812843"/>
          </a:xfrm>
        </p:spPr>
        <p:txBody>
          <a:bodyPr lIns="91440" tIns="45720" rIns="91440" bIns="45720">
            <a:spAutoFit/>
          </a:bodyPr>
          <a:lstStyle/>
          <a:p>
            <a:pPr marL="0" lvl="0" indent="0">
              <a:spcBef>
                <a:spcPts val="450"/>
              </a:spcBef>
            </a:pPr>
            <a:fld id="{8B7E8653-0F23-4C5D-8F93-AB69B9E8207F}" type="slidenum">
              <a:rPr/>
              <a:pPr marL="0" lvl="0" indent="0">
                <a:spcBef>
                  <a:spcPts val="450"/>
                </a:spcBef>
              </a:pPr>
              <a:t>3</a:t>
            </a:fld>
            <a:endParaRPr lang="pt-BR" sz="129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21801" y="10178277"/>
            <a:ext cx="3220562" cy="492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301019-DC5A-4345-A04F-9AF532203024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356" y="10178277"/>
            <a:ext cx="3305519" cy="492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56" y="0"/>
            <a:ext cx="3305519" cy="5752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21801" y="0"/>
            <a:ext cx="3220562" cy="5752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6" name="Espaço Reservado para Imagem de Slide 5"/>
          <p:cNvSpPr>
            <a:spLocks noGrp="1" noRot="1" noChangeAspect="1"/>
          </p:cNvSpPr>
          <p:nvPr>
            <p:ph type="sldImg"/>
          </p:nvPr>
        </p:nvSpPr>
        <p:spPr>
          <a:xfrm>
            <a:off x="1093786" y="822329"/>
            <a:ext cx="5362571" cy="40211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7" name="Espaço Reservado para Anotações 6"/>
          <p:cNvSpPr txBox="1">
            <a:spLocks noGrp="1"/>
          </p:cNvSpPr>
          <p:nvPr>
            <p:ph type="body" sz="quarter" idx="1"/>
          </p:nvPr>
        </p:nvSpPr>
        <p:spPr>
          <a:xfrm>
            <a:off x="1016639" y="5088599"/>
            <a:ext cx="5509077" cy="4843796"/>
          </a:xfrm>
          <a:ln w="9363">
            <a:solidFill>
              <a:srgbClr val="000000"/>
            </a:solidFill>
            <a:prstDash val="solid"/>
            <a:miter/>
          </a:ln>
        </p:spPr>
        <p:txBody>
          <a:bodyPr lIns="91440" tIns="45720" rIns="91440" bIns="45720">
            <a:spAutoFit/>
          </a:bodyPr>
          <a:lstStyle/>
          <a:p>
            <a:endParaRPr lang="pt-BR"/>
          </a:p>
        </p:txBody>
      </p:sp>
      <p:sp>
        <p:nvSpPr>
          <p:cNvPr id="8" name="Espaço Reservado para Número de Slide 3"/>
          <p:cNvSpPr/>
          <p:nvPr/>
        </p:nvSpPr>
        <p:spPr>
          <a:xfrm>
            <a:off x="4322524" y="10179000"/>
            <a:ext cx="3220562" cy="49247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A87C0A-6C63-4E86-8671-F7C421164096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89022" y="820738"/>
            <a:ext cx="5364163" cy="4022729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016995" y="5088599"/>
            <a:ext cx="5509077" cy="48441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89022" y="820738"/>
            <a:ext cx="5364163" cy="4022729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016995" y="5088599"/>
            <a:ext cx="5509077" cy="48441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21801" y="10178277"/>
            <a:ext cx="3220562" cy="492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5FB270-9B69-4AEB-B96B-F0A232216671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356" y="10178277"/>
            <a:ext cx="3305519" cy="492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56" y="0"/>
            <a:ext cx="3305519" cy="5752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21801" y="0"/>
            <a:ext cx="3220562" cy="5752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SimSun" pitchFamily="2"/>
              <a:cs typeface="Tahoma" pitchFamily="2"/>
            </a:endParaRPr>
          </a:p>
        </p:txBody>
      </p:sp>
      <p:sp>
        <p:nvSpPr>
          <p:cNvPr id="6" name="Espaço Reservado para Imagem de Slide 5"/>
          <p:cNvSpPr>
            <a:spLocks noGrp="1" noRot="1" noChangeAspect="1"/>
          </p:cNvSpPr>
          <p:nvPr>
            <p:ph type="sldImg"/>
          </p:nvPr>
        </p:nvSpPr>
        <p:spPr>
          <a:xfrm>
            <a:off x="1093786" y="822329"/>
            <a:ext cx="5362571" cy="40211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7" name="Espaço Reservado para Anotações 6"/>
          <p:cNvSpPr txBox="1">
            <a:spLocks noGrp="1"/>
          </p:cNvSpPr>
          <p:nvPr>
            <p:ph type="body" sz="quarter" idx="1"/>
          </p:nvPr>
        </p:nvSpPr>
        <p:spPr>
          <a:xfrm>
            <a:off x="1016639" y="5088599"/>
            <a:ext cx="5509077" cy="4843796"/>
          </a:xfrm>
          <a:ln w="9363">
            <a:solidFill>
              <a:srgbClr val="000000"/>
            </a:solidFill>
            <a:prstDash val="solid"/>
            <a:miter/>
          </a:ln>
        </p:spPr>
        <p:txBody>
          <a:bodyPr lIns="91440" tIns="45720" rIns="91440" bIns="45720">
            <a:spAutoFit/>
          </a:bodyPr>
          <a:lstStyle/>
          <a:p>
            <a:pPr marL="0" lvl="0" indent="0" algn="just">
              <a:spcBef>
                <a:spcPts val="450"/>
              </a:spcBef>
            </a:pPr>
            <a:r>
              <a:rPr lang="pt-BR" sz="1290"/>
              <a:t>O conceito de acesso em banda larga é fluido e definido pelo conjunto das aplicações disponíveis em dado momento, e não por uma capacidade pré-estabelecida. Assim, será banda larga o serviço capaz de dar suporte a essas aplicações. O conceito é indiferente à tecnologia utilizada e não faz restrição quanto à mobilidade.</a:t>
            </a:r>
          </a:p>
          <a:p>
            <a:pPr marL="0" lvl="0" indent="0" algn="just">
              <a:spcBef>
                <a:spcPts val="450"/>
              </a:spcBef>
            </a:pPr>
            <a:r>
              <a:rPr lang="pt-BR" sz="1290"/>
              <a:t>Ao adotar esse conceito, busca-se uma política pública que privilegie a igualdade de oportunidades. Mais importante do que a velocidade do acesso em regiões urbanas ou rurais, centrais ou periféricas, ricas ou pobres, é que o acesso possibilite as mesmas chances de se comunicar, de acessar conteúdo, de realizar transações, de interagir. A banda larga, portanto, será aquela suficiente para que as oportunidades sejam isonômicas em todo o País.</a:t>
            </a:r>
          </a:p>
        </p:txBody>
      </p:sp>
      <p:sp>
        <p:nvSpPr>
          <p:cNvPr id="8" name="Espaço Reservado para Número de Slide 3"/>
          <p:cNvSpPr/>
          <p:nvPr/>
        </p:nvSpPr>
        <p:spPr>
          <a:xfrm>
            <a:off x="4322158" y="10178643"/>
            <a:ext cx="3220562" cy="49247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5737BF-884B-4D43-9C29-76B57AFF869F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89022" y="820738"/>
            <a:ext cx="5364163" cy="4022729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016995" y="5088599"/>
            <a:ext cx="5509077" cy="48441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89022" y="820738"/>
            <a:ext cx="5364163" cy="4022729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016995" y="5088599"/>
            <a:ext cx="5509077" cy="48441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FC1AE9-8556-42C4-AC13-A0A9DE44BA2E}" type="slidenum">
              <a:rPr/>
              <a:pPr lvl="0"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225E91-3AA8-4C0E-998E-C2EE11AF497D}" type="slidenum">
              <a:rPr/>
              <a:pPr lvl="0"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6E69D4-21BE-4BCB-9C2A-1B9AEEBE25AB}" type="slidenum">
              <a:rPr/>
              <a:pPr lvl="0"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7140AD-D938-4B54-AE03-73C00E685178}" type="slidenum">
              <a:rPr/>
              <a:pPr lvl="0"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843BE9-A1CB-4A32-A49C-BE33673A1AEA}" type="slidenum">
              <a:rPr/>
              <a:pPr lvl="0"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E21B25-149C-4549-AB0B-D19B5B3C3D51}" type="slidenum">
              <a:rPr/>
              <a:pPr lvl="0"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8" name="Espaço Reservado para Rodapé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9" name="Espaço Reservado para Número de Slid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AF5C9B-3C86-4764-BB9D-CFBDED10CE68}" type="slidenum">
              <a:rPr/>
              <a:pPr lvl="0"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E44869-1E29-4762-B83B-1E297C2B2AE3}" type="slidenum">
              <a:rPr/>
              <a:pPr lvl="0"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3" name="Espaço Reservado para Rodapé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4" name="Espaço Reservado para Número de Slid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337BB0-5737-4666-8596-E76EE8FEFB0E}" type="slidenum">
              <a:rPr/>
              <a:pPr lvl="0"/>
              <a:t>‹nº›</a:t>
            </a:fld>
            <a:endParaRPr lang="pt-BR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39512B-3F2A-4AE4-8DC3-5F996B38F634}" type="slidenum">
              <a:rPr/>
              <a:pPr lvl="0"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9E9E6B-50AC-46DB-BB52-DE9BDDECC900}" type="slidenum">
              <a:rPr/>
              <a:pPr lvl="0"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A6937C4-0B1A-4C42-8330-F25CCB222C63}" type="slidenum">
              <a:rPr/>
              <a:pPr lvl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79998" cy="760715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pt-BR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pt-BR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Tahoma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pt-BR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Tahoma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pt-BR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Tahoma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pt-BR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Tahoma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pt-BR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Tahoma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4CD3C8-94D9-4A37-93F4-0871600935F3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Picture 9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34564"/>
            <a:ext cx="10078919" cy="752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048424" y="5868069"/>
            <a:ext cx="3064252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3744168" y="1259557"/>
            <a:ext cx="56877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4800" dirty="0" smtClean="0">
                <a:solidFill>
                  <a:srgbClr val="FFCC66"/>
                </a:solidFill>
                <a:latin typeface="Arial Rounded MT Bold" pitchFamily="34" charset="0"/>
              </a:rPr>
              <a:t> </a:t>
            </a:r>
            <a:r>
              <a:rPr lang="pt-BR" sz="7200" b="1" dirty="0" smtClean="0">
                <a:solidFill>
                  <a:srgbClr val="FF9900"/>
                </a:solidFill>
                <a:latin typeface="Calibri" pitchFamily="34" charset="0"/>
              </a:rPr>
              <a:t>Plano</a:t>
            </a:r>
            <a:br>
              <a:rPr lang="pt-BR" sz="7200" b="1" dirty="0" smtClean="0">
                <a:solidFill>
                  <a:srgbClr val="FF9900"/>
                </a:solidFill>
                <a:latin typeface="Calibri" pitchFamily="34" charset="0"/>
              </a:rPr>
            </a:br>
            <a:r>
              <a:rPr lang="pt-BR" sz="7200" b="1" dirty="0" smtClean="0">
                <a:solidFill>
                  <a:srgbClr val="FF9900"/>
                </a:solidFill>
                <a:latin typeface="Calibri" pitchFamily="34" charset="0"/>
              </a:rPr>
              <a:t>Nacional</a:t>
            </a:r>
            <a:r>
              <a:rPr lang="pt-BR" sz="66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BR" sz="6600" b="1" dirty="0" smtClean="0">
                <a:solidFill>
                  <a:srgbClr val="FFCC66"/>
                </a:solidFill>
                <a:latin typeface="Calibri" pitchFamily="34" charset="0"/>
              </a:rPr>
              <a:t/>
            </a:r>
            <a:br>
              <a:rPr lang="pt-BR" sz="6600" b="1" dirty="0" smtClean="0">
                <a:solidFill>
                  <a:srgbClr val="FFCC66"/>
                </a:solidFill>
                <a:latin typeface="Calibri" pitchFamily="34" charset="0"/>
              </a:rPr>
            </a:br>
            <a:r>
              <a:rPr lang="pt-BR" sz="4800" b="1" dirty="0" smtClean="0">
                <a:solidFill>
                  <a:schemeClr val="bg1"/>
                </a:solidFill>
                <a:latin typeface="Calibri" pitchFamily="34" charset="0"/>
              </a:rPr>
              <a:t>de</a:t>
            </a:r>
            <a:r>
              <a:rPr lang="pt-BR" sz="6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t-BR" sz="7200" b="1" dirty="0" smtClean="0">
                <a:solidFill>
                  <a:schemeClr val="bg1"/>
                </a:solidFill>
                <a:latin typeface="Calibri" pitchFamily="34" charset="0"/>
              </a:rPr>
              <a:t>Banda Larga</a:t>
            </a:r>
            <a:endParaRPr lang="pt-BR" sz="7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9DC582-7FBF-4DE4-BEA1-59F6D26DAB24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Picture 1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9999" y="738359"/>
            <a:ext cx="7457398" cy="7016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/>
          <p:nvPr/>
        </p:nvSpPr>
        <p:spPr>
          <a:xfrm>
            <a:off x="359999" y="584283"/>
            <a:ext cx="6830284" cy="103572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000" b="1" i="0" u="none" strike="noStrike" kern="1200" cap="none" spc="0" baseline="0">
                <a:solidFill>
                  <a:srgbClr val="0066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Meta</a:t>
            </a:r>
          </a:p>
        </p:txBody>
      </p:sp>
      <p:grpSp>
        <p:nvGrpSpPr>
          <p:cNvPr id="5" name="AutoShape 2"/>
          <p:cNvGrpSpPr/>
          <p:nvPr/>
        </p:nvGrpSpPr>
        <p:grpSpPr>
          <a:xfrm>
            <a:off x="179999" y="1568516"/>
            <a:ext cx="9000000" cy="771479"/>
            <a:chOff x="179999" y="1568516"/>
            <a:chExt cx="9000000" cy="771479"/>
          </a:xfrm>
        </p:grpSpPr>
        <p:pic>
          <p:nvPicPr>
            <p:cNvPr id="6" name="AutoShape 2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179999" y="1568516"/>
              <a:ext cx="9000000" cy="7714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Forma livre 5"/>
            <p:cNvSpPr/>
            <p:nvPr/>
          </p:nvSpPr>
          <p:spPr>
            <a:xfrm>
              <a:off x="251642" y="1617482"/>
              <a:ext cx="8863196" cy="6177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79999" tIns="179999" rIns="179999" bIns="179999" anchor="t" anchorCtr="0" compatLnSpc="0"/>
            <a:lstStyle/>
            <a:p>
              <a:pPr marL="0" marR="0" lvl="0" indent="0" algn="just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34"/>
                  <a:ea typeface="Times New Roman" pitchFamily="18"/>
                  <a:cs typeface="Times New Roman" pitchFamily="18"/>
                </a:rPr>
                <a:t>MAIS QUE TRIPLICAR A PENETRAÇÃO DE ACESSOS EM BANDA LARGA</a:t>
              </a:r>
            </a:p>
            <a:p>
              <a:pPr marL="0" marR="0" lvl="0" indent="0" algn="just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2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Times New Roman" pitchFamily="18"/>
                <a:cs typeface="Times New Roman" pitchFamily="18"/>
              </a:endParaRPr>
            </a:p>
          </p:txBody>
        </p:sp>
      </p:grpSp>
      <p:sp>
        <p:nvSpPr>
          <p:cNvPr id="9" name="CaixaDeTexto 8"/>
          <p:cNvSpPr/>
          <p:nvPr/>
        </p:nvSpPr>
        <p:spPr>
          <a:xfrm rot="5400013">
            <a:off x="7120258" y="4406220"/>
            <a:ext cx="2772003" cy="3430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+ </a:t>
            </a: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2</a:t>
            </a:r>
            <a:r>
              <a:rPr lang="pt-BR" sz="16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3  Milhões de Domicílios</a:t>
            </a:r>
          </a:p>
        </p:txBody>
      </p:sp>
      <p:sp>
        <p:nvSpPr>
          <p:cNvPr id="10" name="Chave direita 9"/>
          <p:cNvSpPr/>
          <p:nvPr/>
        </p:nvSpPr>
        <p:spPr>
          <a:xfrm>
            <a:off x="7946638" y="3359880"/>
            <a:ext cx="363236" cy="2073603"/>
          </a:xfrm>
          <a:custGeom>
            <a:avLst>
              <a:gd name="f0" fmla="val 342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5400"/>
              <a:gd name="f10" fmla="val 10800"/>
              <a:gd name="f11" fmla="val 16200"/>
              <a:gd name="f12" fmla="val -2147483647"/>
              <a:gd name="f13" fmla="val 2147483647"/>
              <a:gd name="f14" fmla="+- 0 0 0"/>
              <a:gd name="f15" fmla="*/ f5 1 21600"/>
              <a:gd name="f16" fmla="*/ f6 1 21600"/>
              <a:gd name="f17" fmla="val f7"/>
              <a:gd name="f18" fmla="val f8"/>
              <a:gd name="f19" fmla="pin 0 f0 5400"/>
              <a:gd name="f20" fmla="pin 0 f1 21600"/>
              <a:gd name="f21" fmla="*/ f14 f2 1"/>
              <a:gd name="f22" fmla="+- f18 0 f17"/>
              <a:gd name="f23" fmla="val f19"/>
              <a:gd name="f24" fmla="val f20"/>
              <a:gd name="f25" fmla="*/ f19 f16 1"/>
              <a:gd name="f26" fmla="*/ 21600 f15 1"/>
              <a:gd name="f27" fmla="*/ f20 f16 1"/>
              <a:gd name="f28" fmla="*/ f21 1 f4"/>
              <a:gd name="f29" fmla="*/ f22 1 21600"/>
              <a:gd name="f30" fmla="*/ f23 1 2"/>
              <a:gd name="f31" fmla="+- 21600 0 f23"/>
              <a:gd name="f32" fmla="*/ f23 10000 1"/>
              <a:gd name="f33" fmla="+- f24 0 f23"/>
              <a:gd name="f34" fmla="+- f24 f23 0"/>
              <a:gd name="f35" fmla="+- f28 0 f3"/>
              <a:gd name="f36" fmla="*/ 10800 f29 1"/>
              <a:gd name="f37" fmla="*/ 0 f29 1"/>
              <a:gd name="f38" fmla="*/ 7800 f29 1"/>
              <a:gd name="f39" fmla="*/ 21600 f29 1"/>
              <a:gd name="f40" fmla="+- f24 0 f30"/>
              <a:gd name="f41" fmla="+- f24 f30 0"/>
              <a:gd name="f42" fmla="+- 21600 0 f30"/>
              <a:gd name="f43" fmla="*/ f32 1 31953"/>
              <a:gd name="f44" fmla="+- 21600 0 f43"/>
              <a:gd name="f45" fmla="*/ f36 1 f29"/>
              <a:gd name="f46" fmla="*/ f37 1 f29"/>
              <a:gd name="f47" fmla="*/ f39 1 f29"/>
              <a:gd name="f48" fmla="*/ f38 1 f29"/>
              <a:gd name="f49" fmla="*/ f43 f16 1"/>
              <a:gd name="f50" fmla="*/ f45 f15 1"/>
              <a:gd name="f51" fmla="*/ f46 f15 1"/>
              <a:gd name="f52" fmla="*/ f48 f15 1"/>
              <a:gd name="f53" fmla="*/ f44 f16 1"/>
              <a:gd name="f54" fmla="*/ f46 f16 1"/>
              <a:gd name="f55" fmla="*/ f47 f16 1"/>
              <a:gd name="f56" fmla="*/ f47 f15 1"/>
              <a:gd name="f57" fmla="*/ f45 f16 1"/>
            </a:gdLst>
            <a:ahLst>
              <a:ahXY gdRefX="" minX="0" maxX="0" gdRefY="f0" minY="f7" maxY="f9">
                <a:pos x="f50" y="f25"/>
              </a:ahXY>
              <a:ahXY gdRefX="" minX="0" maxX="0" gdRefY="f1" minY="f7" maxY="f8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1" y="f54"/>
              </a:cxn>
              <a:cxn ang="f35">
                <a:pos x="f51" y="f55"/>
              </a:cxn>
              <a:cxn ang="f35">
                <a:pos x="f56" y="f57"/>
              </a:cxn>
            </a:cxnLst>
            <a:rect l="f51" t="f49" r="f52" b="f53"/>
            <a:pathLst>
              <a:path w="21600" h="21600">
                <a:moveTo>
                  <a:pt x="f7" y="f7"/>
                </a:moveTo>
                <a:cubicBezTo>
                  <a:pt x="f9" y="f7"/>
                  <a:pt x="f10" y="f30"/>
                  <a:pt x="f10" y="f23"/>
                </a:cubicBezTo>
                <a:lnTo>
                  <a:pt x="f10" y="f33"/>
                </a:lnTo>
                <a:cubicBezTo>
                  <a:pt x="f10" y="f40"/>
                  <a:pt x="f11" y="f24"/>
                  <a:pt x="f8" y="f24"/>
                </a:cubicBezTo>
                <a:cubicBezTo>
                  <a:pt x="f11" y="f24"/>
                  <a:pt x="f10" y="f41"/>
                  <a:pt x="f10" y="f34"/>
                </a:cubicBezTo>
                <a:lnTo>
                  <a:pt x="f10" y="f31"/>
                </a:lnTo>
                <a:cubicBezTo>
                  <a:pt x="f10" y="f42"/>
                  <a:pt x="f9" y="f8"/>
                  <a:pt x="f7" y="f8"/>
                </a:cubicBezTo>
              </a:path>
            </a:pathLst>
          </a:custGeom>
          <a:noFill/>
          <a:ln w="15837">
            <a:solidFill>
              <a:srgbClr val="000000"/>
            </a:solidFill>
            <a:prstDash val="solid"/>
            <a:miter/>
          </a:ln>
        </p:spPr>
        <p:txBody>
          <a:bodyPr vert="horz" wrap="squar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1" name="Chave direita 10"/>
          <p:cNvSpPr/>
          <p:nvPr/>
        </p:nvSpPr>
        <p:spPr>
          <a:xfrm>
            <a:off x="8568704" y="2987749"/>
            <a:ext cx="363602" cy="4032001"/>
          </a:xfrm>
          <a:custGeom>
            <a:avLst>
              <a:gd name="f0" fmla="val 176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5400"/>
              <a:gd name="f10" fmla="val 10800"/>
              <a:gd name="f11" fmla="val 16200"/>
              <a:gd name="f12" fmla="val -2147483647"/>
              <a:gd name="f13" fmla="val 2147483647"/>
              <a:gd name="f14" fmla="+- 0 0 0"/>
              <a:gd name="f15" fmla="*/ f5 1 21600"/>
              <a:gd name="f16" fmla="*/ f6 1 21600"/>
              <a:gd name="f17" fmla="val f7"/>
              <a:gd name="f18" fmla="val f8"/>
              <a:gd name="f19" fmla="pin 0 f0 5400"/>
              <a:gd name="f20" fmla="pin 0 f1 21600"/>
              <a:gd name="f21" fmla="*/ f14 f2 1"/>
              <a:gd name="f22" fmla="+- f18 0 f17"/>
              <a:gd name="f23" fmla="val f19"/>
              <a:gd name="f24" fmla="val f20"/>
              <a:gd name="f25" fmla="*/ f19 f16 1"/>
              <a:gd name="f26" fmla="*/ 21600 f15 1"/>
              <a:gd name="f27" fmla="*/ f20 f16 1"/>
              <a:gd name="f28" fmla="*/ f21 1 f4"/>
              <a:gd name="f29" fmla="*/ f22 1 21600"/>
              <a:gd name="f30" fmla="*/ f23 1 2"/>
              <a:gd name="f31" fmla="+- 21600 0 f23"/>
              <a:gd name="f32" fmla="*/ f23 10000 1"/>
              <a:gd name="f33" fmla="+- f24 0 f23"/>
              <a:gd name="f34" fmla="+- f24 f23 0"/>
              <a:gd name="f35" fmla="+- f28 0 f3"/>
              <a:gd name="f36" fmla="*/ 10800 f29 1"/>
              <a:gd name="f37" fmla="*/ 0 f29 1"/>
              <a:gd name="f38" fmla="*/ 7800 f29 1"/>
              <a:gd name="f39" fmla="*/ 21600 f29 1"/>
              <a:gd name="f40" fmla="+- f24 0 f30"/>
              <a:gd name="f41" fmla="+- f24 f30 0"/>
              <a:gd name="f42" fmla="+- 21600 0 f30"/>
              <a:gd name="f43" fmla="*/ f32 1 31953"/>
              <a:gd name="f44" fmla="+- 21600 0 f43"/>
              <a:gd name="f45" fmla="*/ f36 1 f29"/>
              <a:gd name="f46" fmla="*/ f37 1 f29"/>
              <a:gd name="f47" fmla="*/ f39 1 f29"/>
              <a:gd name="f48" fmla="*/ f38 1 f29"/>
              <a:gd name="f49" fmla="*/ f43 f16 1"/>
              <a:gd name="f50" fmla="*/ f45 f15 1"/>
              <a:gd name="f51" fmla="*/ f46 f15 1"/>
              <a:gd name="f52" fmla="*/ f48 f15 1"/>
              <a:gd name="f53" fmla="*/ f44 f16 1"/>
              <a:gd name="f54" fmla="*/ f46 f16 1"/>
              <a:gd name="f55" fmla="*/ f47 f16 1"/>
              <a:gd name="f56" fmla="*/ f47 f15 1"/>
              <a:gd name="f57" fmla="*/ f45 f16 1"/>
            </a:gdLst>
            <a:ahLst>
              <a:ahXY gdRefX="" minX="0" maxX="0" gdRefY="f0" minY="f7" maxY="f9">
                <a:pos x="f50" y="f25"/>
              </a:ahXY>
              <a:ahXY gdRefX="" minX="0" maxX="0" gdRefY="f1" minY="f7" maxY="f8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1" y="f54"/>
              </a:cxn>
              <a:cxn ang="f35">
                <a:pos x="f51" y="f55"/>
              </a:cxn>
              <a:cxn ang="f35">
                <a:pos x="f56" y="f57"/>
              </a:cxn>
            </a:cxnLst>
            <a:rect l="f51" t="f49" r="f52" b="f53"/>
            <a:pathLst>
              <a:path w="21600" h="21600">
                <a:moveTo>
                  <a:pt x="f7" y="f7"/>
                </a:moveTo>
                <a:cubicBezTo>
                  <a:pt x="f9" y="f7"/>
                  <a:pt x="f10" y="f30"/>
                  <a:pt x="f10" y="f23"/>
                </a:cubicBezTo>
                <a:lnTo>
                  <a:pt x="f10" y="f33"/>
                </a:lnTo>
                <a:cubicBezTo>
                  <a:pt x="f10" y="f40"/>
                  <a:pt x="f11" y="f24"/>
                  <a:pt x="f8" y="f24"/>
                </a:cubicBezTo>
                <a:cubicBezTo>
                  <a:pt x="f11" y="f24"/>
                  <a:pt x="f10" y="f41"/>
                  <a:pt x="f10" y="f34"/>
                </a:cubicBezTo>
                <a:lnTo>
                  <a:pt x="f10" y="f31"/>
                </a:lnTo>
                <a:cubicBezTo>
                  <a:pt x="f10" y="f42"/>
                  <a:pt x="f9" y="f8"/>
                  <a:pt x="f7" y="f8"/>
                </a:cubicBezTo>
              </a:path>
            </a:pathLst>
          </a:custGeom>
          <a:noFill/>
          <a:ln w="9363">
            <a:solidFill>
              <a:srgbClr val="000000"/>
            </a:solidFill>
            <a:prstDash val="solid"/>
            <a:miter/>
          </a:ln>
        </p:spPr>
        <p:txBody>
          <a:bodyPr vert="horz" wrap="squar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2" name="CaixaDeTexto 8"/>
          <p:cNvSpPr/>
          <p:nvPr/>
        </p:nvSpPr>
        <p:spPr>
          <a:xfrm rot="5400013">
            <a:off x="7654675" y="4390561"/>
            <a:ext cx="2878924" cy="3430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+ </a:t>
            </a: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27</a:t>
            </a:r>
            <a:r>
              <a:rPr lang="pt-BR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Milhões de Domicílios</a:t>
            </a:r>
          </a:p>
        </p:txBody>
      </p:sp>
      <p:sp>
        <p:nvSpPr>
          <p:cNvPr id="13" name="Text Box 3"/>
          <p:cNvSpPr/>
          <p:nvPr/>
        </p:nvSpPr>
        <p:spPr>
          <a:xfrm>
            <a:off x="2713317" y="7055638"/>
            <a:ext cx="2868481" cy="5234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Fonte:</a:t>
            </a:r>
            <a:r>
              <a:rPr lang="pt-BR" sz="13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 IPEA (2010) / CGI (2009)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503808" y="2555700"/>
          <a:ext cx="7321550" cy="4347803"/>
        </p:xfrm>
        <a:graphic>
          <a:graphicData uri="http://schemas.openxmlformats.org/drawingml/2006/table">
            <a:tbl>
              <a:tblPr/>
              <a:tblGrid>
                <a:gridCol w="1626493"/>
                <a:gridCol w="2034282"/>
                <a:gridCol w="2110548"/>
                <a:gridCol w="1550227"/>
              </a:tblGrid>
              <a:tr h="96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Preços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(plano mais barato)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Capacidade do plano mais barato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Domicílios  banda larga (milhões)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R$ 49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(preço médio)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&lt; 256 </a:t>
                      </a:r>
                      <a:r>
                        <a:rPr kumimoji="0" lang="pt-BR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kbps</a:t>
                      </a:r>
                      <a:endParaRPr kumimoji="0" lang="pt-B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2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 a 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R$ 35 (com ICMS)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512 a 784 </a:t>
                      </a:r>
                      <a:r>
                        <a:rPr kumimoji="0" lang="pt-BR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kbps</a:t>
                      </a:r>
                      <a:endParaRPr kumimoji="0" lang="pt-B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35.200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6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R$ 29 (sem ICMS)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705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Plano Incentivado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R$ 15 (com ICMS)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512 </a:t>
                      </a:r>
                      <a:r>
                        <a:rPr kumimoji="0" lang="pt-BR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kbps</a:t>
                      </a:r>
                      <a:r>
                        <a:rPr kumimoji="0" lang="pt-B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(com limitação de download)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39.805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1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Plano Incentivado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R$ 10 (sem ICMS)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D546C6-9B39-4FC3-A04C-CDEFE68CA2CE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Picture 9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34564"/>
            <a:ext cx="10078919" cy="752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0" y="1000801"/>
            <a:ext cx="5478837" cy="23817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/>
          <p:nvPr/>
        </p:nvSpPr>
        <p:spPr>
          <a:xfrm>
            <a:off x="2635922" y="4031644"/>
            <a:ext cx="4527358" cy="11113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i="0" u="none" strike="noStrike" kern="1200" cap="none" spc="0" baseline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34"/>
                <a:ea typeface="Times New Roman" pitchFamily="18"/>
                <a:cs typeface="Times New Roman" pitchFamily="18"/>
              </a:rPr>
              <a:t>Dimensões do PNBL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A956A7-B53E-4232-AF42-70E0F0CD6BF9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Retângulo 1"/>
          <p:cNvSpPr/>
          <p:nvPr/>
        </p:nvSpPr>
        <p:spPr>
          <a:xfrm>
            <a:off x="4884121" y="1427762"/>
            <a:ext cx="4596844" cy="252288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200" b="1" i="0" u="none" strike="noStrike" kern="1200" cap="none" spc="0" baseline="0">
                <a:solidFill>
                  <a:srgbClr val="008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Regulação </a:t>
            </a:r>
            <a:br>
              <a:rPr lang="pt-BR" sz="7200" b="1" i="0" u="none" strike="noStrike" kern="1200" cap="none" spc="0" baseline="0">
                <a:solidFill>
                  <a:srgbClr val="008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</a:br>
            <a:endParaRPr lang="pt-BR" sz="7200" b="1" i="0" u="none" strike="noStrike" kern="1200" cap="none" spc="0" baseline="0">
              <a:solidFill>
                <a:srgbClr val="008000"/>
              </a:solidFill>
              <a:uFillTx/>
              <a:latin typeface="Calibri" pitchFamily="34"/>
              <a:ea typeface="SimSun" pitchFamily="2"/>
              <a:cs typeface="Tahoma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03" y="4796640"/>
            <a:ext cx="6047274" cy="277200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42717" algn="l"/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1200" cap="none" spc="0" baseline="0">
                <a:solidFill>
                  <a:srgbClr val="0033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	Objetivos: </a:t>
            </a:r>
            <a:r>
              <a:rPr lang="pt-BR" sz="2400" b="0" i="0" u="none" strike="noStrike" kern="1200" cap="none" spc="0" baseline="0">
                <a:solidFill>
                  <a:srgbClr val="0033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aumentar a competição no setor; diminuir preços ao usuário final;</a:t>
            </a:r>
            <a:r>
              <a:rPr lang="pt-BR" sz="2400" b="1" i="0" u="none" strike="noStrike" kern="1200" cap="none" spc="0" baseline="0">
                <a:solidFill>
                  <a:srgbClr val="0033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</a:t>
            </a:r>
            <a:r>
              <a:rPr lang="pt-BR" sz="2400" b="0" i="0" u="none" strike="noStrike" kern="1200" cap="none" spc="0" baseline="0">
                <a:solidFill>
                  <a:srgbClr val="0033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aumentar a disponibilidade de infraestrutura de banda larga; incentivar a inovação e o empreendedorismo.</a:t>
            </a:r>
          </a:p>
          <a:p>
            <a:pPr marL="342717" marR="0" lvl="0" indent="-342717" algn="just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>
              <a:solidFill>
                <a:srgbClr val="003300"/>
              </a:solidFill>
              <a:uFillTx/>
              <a:latin typeface="Calibri" pitchFamily="34"/>
              <a:ea typeface="MS PGothic" pitchFamily="34"/>
              <a:cs typeface="MS PGothic" pitchFamily="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43D55C-899F-4705-B4C4-FA70A2BB5D60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Espaço Reservado para Texto 1"/>
          <p:cNvSpPr txBox="1">
            <a:spLocks noGrp="1"/>
          </p:cNvSpPr>
          <p:nvPr>
            <p:ph type="body" idx="4294967295"/>
          </p:nvPr>
        </p:nvSpPr>
        <p:spPr>
          <a:xfrm>
            <a:off x="359999" y="2520004"/>
            <a:ext cx="8567278" cy="4152957"/>
          </a:xfrm>
        </p:spPr>
        <p:txBody>
          <a:bodyPr lIns="90004" tIns="46798" rIns="90004" bIns="46798">
            <a:spAutoFit/>
          </a:bodyPr>
          <a:lstStyle/>
          <a:p>
            <a:pPr marL="0" lvl="0" indent="0"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2400" b="1">
                <a:latin typeface="Calibri" pitchFamily="34"/>
                <a:ea typeface="MS PGothic" pitchFamily="34"/>
              </a:rPr>
              <a:t>20 ações</a:t>
            </a:r>
            <a:r>
              <a:rPr lang="pt-BR" sz="2400">
                <a:latin typeface="Calibri" pitchFamily="34"/>
                <a:ea typeface="MS PGothic" pitchFamily="34"/>
              </a:rPr>
              <a:t> que envolvem a expedição de regulamentos pela Anatel e a alteração de outras normas setoriais, tais como:</a:t>
            </a:r>
          </a:p>
          <a:p>
            <a:pPr marL="0" lvl="1" indent="0" algn="just" hangingPunct="0">
              <a:spcBef>
                <a:spcPts val="1500"/>
              </a:spcBef>
              <a:spcAft>
                <a:spcPts val="0"/>
              </a:spcAft>
              <a:buClr>
                <a:srgbClr val="1C1C1C"/>
              </a:buClr>
              <a:buSzPct val="85000"/>
              <a:buFont typeface="Calibri" pitchFamily="34"/>
              <a:buChar char="•"/>
            </a:pPr>
            <a:r>
              <a:rPr lang="pt-BR" sz="2400">
                <a:latin typeface="Calibri" pitchFamily="34"/>
                <a:ea typeface="MS PGothic" pitchFamily="34"/>
              </a:rPr>
              <a:t>Novo plano de universalização do </a:t>
            </a:r>
            <a:r>
              <a:rPr lang="pt-BR" sz="2400" i="1">
                <a:latin typeface="Calibri" pitchFamily="34"/>
                <a:ea typeface="MS PGothic" pitchFamily="34"/>
              </a:rPr>
              <a:t>Backhaul</a:t>
            </a:r>
            <a:r>
              <a:rPr lang="pt-BR" sz="2400">
                <a:latin typeface="Calibri" pitchFamily="34"/>
                <a:ea typeface="MS PGothic" pitchFamily="34"/>
              </a:rPr>
              <a:t>, ampliando a capacidade disponível e reduzindo o preço</a:t>
            </a:r>
          </a:p>
          <a:p>
            <a:pPr marL="0" lvl="1" indent="0" algn="just" hangingPunct="0">
              <a:spcBef>
                <a:spcPts val="1500"/>
              </a:spcBef>
              <a:spcAft>
                <a:spcPts val="0"/>
              </a:spcAft>
              <a:buClr>
                <a:srgbClr val="1C1C1C"/>
              </a:buClr>
              <a:buSzPct val="85000"/>
              <a:buFont typeface="Calibri" pitchFamily="34"/>
              <a:buChar char="•"/>
            </a:pPr>
            <a:r>
              <a:rPr lang="pt-BR" sz="2400">
                <a:latin typeface="Calibri" pitchFamily="34"/>
                <a:ea typeface="MS PGothic" pitchFamily="34"/>
              </a:rPr>
              <a:t>Leilões de radiofrequência para a prestação de banda larga sem fio, com menor preço e custo de operação</a:t>
            </a:r>
          </a:p>
          <a:p>
            <a:pPr marL="0" lvl="1" indent="0" algn="just" hangingPunct="0">
              <a:spcBef>
                <a:spcPts val="1500"/>
              </a:spcBef>
              <a:spcAft>
                <a:spcPts val="0"/>
              </a:spcAft>
              <a:buClr>
                <a:srgbClr val="1C1C1C"/>
              </a:buClr>
              <a:buSzPct val="85000"/>
              <a:buFont typeface="Calibri" pitchFamily="34"/>
              <a:buChar char="•"/>
            </a:pPr>
            <a:r>
              <a:rPr lang="pt-BR" sz="2400">
                <a:latin typeface="Calibri" pitchFamily="34"/>
                <a:ea typeface="MS PGothic" pitchFamily="34"/>
              </a:rPr>
              <a:t>Contrapartida em P&amp;D e em utilização de equipamentos com tecnologia nacional</a:t>
            </a:r>
          </a:p>
        </p:txBody>
      </p:sp>
      <p:pic>
        <p:nvPicPr>
          <p:cNvPr id="4" name="Picture 18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59999" y="1439997"/>
            <a:ext cx="4459684" cy="5896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/>
          <p:nvPr/>
        </p:nvSpPr>
        <p:spPr>
          <a:xfrm>
            <a:off x="416884" y="1439997"/>
            <a:ext cx="6603120" cy="7714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000" b="1" i="0" u="none" strike="noStrike" kern="1200" cap="none" spc="0" baseline="0">
                <a:solidFill>
                  <a:srgbClr val="0066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Regulação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35EB013-3F4C-4922-B431-A47276118EAE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Retângulo 1"/>
          <p:cNvSpPr/>
          <p:nvPr/>
        </p:nvSpPr>
        <p:spPr>
          <a:xfrm>
            <a:off x="3042720" y="1799996"/>
            <a:ext cx="5597280" cy="252288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200" b="1" i="0" u="none" strike="noStrike" kern="1200" cap="none" spc="0" baseline="0">
                <a:solidFill>
                  <a:srgbClr val="008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Normas de</a:t>
            </a:r>
          </a:p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200" b="1" i="0" u="none" strike="noStrike" kern="1200" cap="none" spc="0" baseline="0">
                <a:solidFill>
                  <a:srgbClr val="008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infraestrutura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03" y="5459397"/>
            <a:ext cx="5117037" cy="12599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42717" algn="l"/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1200" cap="none" spc="0" baseline="0">
                <a:solidFill>
                  <a:srgbClr val="0033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	Objetivo:</a:t>
            </a:r>
            <a:r>
              <a:rPr lang="pt-BR" sz="4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</a:t>
            </a:r>
            <a:r>
              <a:rPr lang="pt-BR" sz="2400" b="0" i="0" u="none" strike="noStrike" kern="1200" cap="none" spc="0" baseline="0">
                <a:solidFill>
                  <a:srgbClr val="0033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ampliar a disponibilidade de infraestrutura de banda larga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187F8B-83AB-4BC5-804D-A4A4F5851484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Espaço Reservado para Texto 1"/>
          <p:cNvSpPr txBox="1">
            <a:spLocks noGrp="1"/>
          </p:cNvSpPr>
          <p:nvPr>
            <p:ph type="body" idx="4294967295"/>
          </p:nvPr>
        </p:nvSpPr>
        <p:spPr>
          <a:xfrm>
            <a:off x="214563" y="1259640"/>
            <a:ext cx="8993160" cy="5628598"/>
          </a:xfrm>
        </p:spPr>
        <p:txBody>
          <a:bodyPr lIns="90004" tIns="46798" rIns="90004" bIns="46798">
            <a:spAutoFit/>
          </a:bodyPr>
          <a:lstStyle/>
          <a:p>
            <a:pPr marL="280803" lvl="0" indent="15837">
              <a:spcBef>
                <a:spcPts val="550"/>
              </a:spcBef>
              <a:spcAft>
                <a:spcPts val="0"/>
              </a:spcAft>
              <a:buNone/>
            </a:pPr>
            <a:endParaRPr lang="pt-BR" sz="2200" b="1">
              <a:latin typeface="Calibri" pitchFamily="34"/>
            </a:endParaRPr>
          </a:p>
          <a:p>
            <a:pPr marL="280803" lvl="0" indent="15837">
              <a:spcBef>
                <a:spcPts val="1375"/>
              </a:spcBef>
              <a:spcAft>
                <a:spcPts val="0"/>
              </a:spcAft>
              <a:buNone/>
            </a:pPr>
            <a:r>
              <a:rPr lang="pt-BR" sz="2200" b="1">
                <a:latin typeface="Calibri" pitchFamily="34"/>
              </a:rPr>
              <a:t>Implantar dutos e/ou fibras ópticas para redes de telecomunicações em novas obras públicas de infraestrutura</a:t>
            </a:r>
          </a:p>
          <a:p>
            <a:pPr marL="0" lvl="0" indent="0">
              <a:spcBef>
                <a:spcPts val="550"/>
              </a:spcBef>
              <a:spcAft>
                <a:spcPts val="0"/>
              </a:spcAft>
              <a:buClr>
                <a:srgbClr val="1C1C1C"/>
              </a:buClr>
              <a:buSzPct val="100000"/>
              <a:buFont typeface="Calibri" pitchFamily="34"/>
              <a:buChar char="•"/>
            </a:pPr>
            <a:r>
              <a:rPr lang="pt-BR" sz="2200">
                <a:latin typeface="Calibri" pitchFamily="34"/>
              </a:rPr>
              <a:t>Exemplos: rodovias, ferrovias, linhas de transmissão de energia, gasodutos e outros</a:t>
            </a:r>
          </a:p>
          <a:p>
            <a:pPr marL="0" lvl="0" indent="0">
              <a:spcBef>
                <a:spcPts val="550"/>
              </a:spcBef>
              <a:spcAft>
                <a:spcPts val="0"/>
              </a:spcAft>
              <a:buClr>
                <a:srgbClr val="1C1C1C"/>
              </a:buClr>
              <a:buSzPct val="100000"/>
              <a:buFont typeface="Calibri" pitchFamily="34"/>
              <a:buChar char="•"/>
            </a:pPr>
            <a:r>
              <a:rPr lang="pt-BR" sz="2200">
                <a:latin typeface="Calibri" pitchFamily="34"/>
              </a:rPr>
              <a:t>Ação realizada: a implantação de dutos e fibras no trem de alta velocidade (TAV) está acordada com a ANTT</a:t>
            </a:r>
          </a:p>
          <a:p>
            <a:pPr marL="280803" lvl="0" indent="15837">
              <a:spcBef>
                <a:spcPts val="550"/>
              </a:spcBef>
              <a:spcAft>
                <a:spcPts val="0"/>
              </a:spcAft>
              <a:buNone/>
            </a:pPr>
            <a:endParaRPr lang="pt-BR" sz="2200">
              <a:latin typeface="Calibri" pitchFamily="34"/>
            </a:endParaRPr>
          </a:p>
          <a:p>
            <a:pPr marL="280803" lvl="0" indent="15837">
              <a:spcBef>
                <a:spcPts val="550"/>
              </a:spcBef>
              <a:spcAft>
                <a:spcPts val="0"/>
              </a:spcAft>
              <a:buNone/>
            </a:pPr>
            <a:r>
              <a:rPr lang="pt-BR" sz="2200" b="1">
                <a:latin typeface="Calibri" pitchFamily="34"/>
              </a:rPr>
              <a:t>Obrigar o compartilhamento da infraestrutura pública e privada já instalada (dutos, postes, torres etc.) para a implementação de redes de telecomunicações</a:t>
            </a:r>
          </a:p>
          <a:p>
            <a:pPr marL="280803" lvl="0" indent="15837">
              <a:spcBef>
                <a:spcPts val="550"/>
              </a:spcBef>
              <a:spcAft>
                <a:spcPts val="0"/>
              </a:spcAft>
              <a:buNone/>
            </a:pPr>
            <a:endParaRPr lang="pt-BR" sz="2200">
              <a:latin typeface="Calibri" pitchFamily="34"/>
            </a:endParaRPr>
          </a:p>
          <a:p>
            <a:pPr marL="280803" lvl="0" indent="15837">
              <a:spcBef>
                <a:spcPts val="550"/>
              </a:spcBef>
              <a:spcAft>
                <a:spcPts val="0"/>
              </a:spcAft>
              <a:buNone/>
            </a:pPr>
            <a:r>
              <a:rPr lang="pt-BR" sz="2400" b="1">
                <a:latin typeface="Calibri" pitchFamily="34"/>
              </a:rPr>
              <a:t>Situação: </a:t>
            </a:r>
            <a:r>
              <a:rPr lang="pt-BR" sz="2200">
                <a:latin typeface="Calibri" pitchFamily="34"/>
              </a:rPr>
              <a:t>minutas de normas regulamentares em debate</a:t>
            </a:r>
          </a:p>
        </p:txBody>
      </p:sp>
      <p:pic>
        <p:nvPicPr>
          <p:cNvPr id="4" name="Picture 18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59999" y="1079997"/>
            <a:ext cx="4517282" cy="5896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/>
          <p:nvPr/>
        </p:nvSpPr>
        <p:spPr>
          <a:xfrm>
            <a:off x="359999" y="1079997"/>
            <a:ext cx="7380003" cy="95147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000" b="1" i="0" u="none" strike="noStrike" kern="1200" cap="none" spc="0" baseline="0">
                <a:solidFill>
                  <a:srgbClr val="0066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Normas de infraestrutura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992F30-9D2C-4CEB-92DB-D05D048A8622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635922" y="1007641"/>
            <a:ext cx="6486479" cy="37324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200" b="1" i="0" u="none" strike="noStrike" kern="1200" cap="none" spc="0" baseline="0">
                <a:solidFill>
                  <a:srgbClr val="008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Incentivos</a:t>
            </a:r>
            <a:br>
              <a:rPr lang="pt-BR" sz="7200" b="1" i="0" u="none" strike="noStrike" kern="1200" cap="none" spc="0" baseline="0">
                <a:solidFill>
                  <a:srgbClr val="008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</a:br>
            <a:r>
              <a:rPr lang="pt-BR" sz="7200" b="1" i="0" u="none" strike="noStrike" kern="1200" cap="none" spc="0" baseline="0">
                <a:solidFill>
                  <a:srgbClr val="008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fiscais </a:t>
            </a:r>
            <a:r>
              <a:rPr lang="en-US" sz="7200" b="1" i="0" u="none" strike="noStrike" kern="1200" cap="none" spc="0" baseline="0">
                <a:solidFill>
                  <a:srgbClr val="008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e financeiros</a:t>
            </a:r>
          </a:p>
        </p:txBody>
      </p:sp>
      <p:sp>
        <p:nvSpPr>
          <p:cNvPr id="4" name="Rectangle 3"/>
          <p:cNvSpPr/>
          <p:nvPr/>
        </p:nvSpPr>
        <p:spPr>
          <a:xfrm>
            <a:off x="542522" y="5879875"/>
            <a:ext cx="5814724" cy="117611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42717" algn="l"/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1200" cap="none" spc="0" baseline="0">
                <a:solidFill>
                  <a:srgbClr val="0033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	Objetivo:</a:t>
            </a:r>
            <a:r>
              <a:rPr lang="pt-BR" sz="4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</a:t>
            </a:r>
            <a:r>
              <a:rPr lang="pt-BR" sz="2400" b="0" i="0" u="none" strike="noStrike" kern="1200" cap="none" spc="0" baseline="0">
                <a:solidFill>
                  <a:srgbClr val="0033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reduzir substancialmente o preço do acesso em banda larga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04319C-BD63-4EF1-9864-DF6A4BF3B088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Text Box 5"/>
          <p:cNvSpPr/>
          <p:nvPr/>
        </p:nvSpPr>
        <p:spPr>
          <a:xfrm>
            <a:off x="563398" y="2729877"/>
            <a:ext cx="8256602" cy="21231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336600"/>
            </a:solidFill>
            <a:prstDash val="solid"/>
            <a:miter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ct val="100000"/>
              <a:buFont typeface="Calibri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 dirty="0" smtClean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Mínimo </a:t>
            </a:r>
            <a:r>
              <a:rPr lang="pt-BR" sz="2400" b="0" i="0" u="none" strike="noStrike" kern="1200" cap="none" spc="0" baseline="0" dirty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de 512 </a:t>
            </a:r>
            <a:r>
              <a:rPr lang="pt-BR" sz="2400" b="0" i="0" u="none" strike="noStrike" kern="1200" cap="none" spc="0" baseline="0" dirty="0" err="1" smtClean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kbps</a:t>
            </a:r>
            <a:r>
              <a:rPr lang="pt-BR" sz="2400" b="0" i="0" u="none" strike="noStrike" kern="1200" cap="none" spc="0" dirty="0" smtClean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 a </a:t>
            </a:r>
            <a:r>
              <a:rPr lang="pt-BR" sz="2400" dirty="0" smtClean="0">
                <a:solidFill>
                  <a:srgbClr val="292929"/>
                </a:solidFill>
                <a:latin typeface="Calibri" pitchFamily="34"/>
                <a:ea typeface="MS PGothic" pitchFamily="34"/>
                <a:cs typeface="MS PGothic" pitchFamily="34"/>
              </a:rPr>
              <a:t>R$</a:t>
            </a:r>
            <a:r>
              <a:rPr lang="pt-BR" sz="2400" b="0" i="0" u="none" strike="noStrike" kern="1200" cap="none" spc="0" baseline="0" dirty="0" smtClean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10,00 </a:t>
            </a:r>
            <a:r>
              <a:rPr lang="pt-BR" sz="2400" b="0" i="0" u="none" strike="noStrike" kern="1200" cap="none" spc="0" baseline="0" dirty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mensais, não incluído ICMS</a:t>
            </a:r>
          </a:p>
          <a:p>
            <a:pPr marL="0" marR="0" lvl="0" indent="0" algn="l" defTabSz="914400" rtl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ct val="100000"/>
              <a:buFont typeface="Calibri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 dirty="0" smtClean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Franquia </a:t>
            </a:r>
            <a:r>
              <a:rPr lang="pt-BR" sz="2400" b="0" i="0" u="none" strike="noStrike" kern="1200" cap="none" spc="0" baseline="0" dirty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de </a:t>
            </a:r>
            <a:r>
              <a:rPr lang="pt-BR" sz="2400" b="0" i="1" u="none" strike="noStrike" kern="1200" cap="none" spc="0" baseline="0" dirty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download</a:t>
            </a:r>
            <a:r>
              <a:rPr lang="pt-BR" sz="2400" b="0" i="0" u="none" strike="noStrike" kern="1200" cap="none" spc="0" baseline="0" dirty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: mínimo de 150 MB</a:t>
            </a:r>
          </a:p>
          <a:p>
            <a:pPr marL="0" marR="0" lvl="0" indent="0" algn="l" defTabSz="914400" rtl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ct val="100000"/>
              <a:buFont typeface="Calibri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 dirty="0" smtClean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Oferta </a:t>
            </a:r>
            <a:r>
              <a:rPr lang="pt-BR" sz="2400" b="0" i="0" u="none" strike="noStrike" kern="1200" cap="none" spc="0" baseline="0" dirty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autônoma: sem </a:t>
            </a:r>
            <a:r>
              <a:rPr lang="pt-BR" sz="2400" b="0" i="1" u="none" strike="noStrike" kern="1200" cap="none" spc="0" baseline="0" dirty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modem</a:t>
            </a:r>
            <a:r>
              <a:rPr lang="pt-BR" sz="2400" b="0" i="0" u="none" strike="noStrike" kern="1200" cap="none" spc="0" baseline="0" dirty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e sem fidelização</a:t>
            </a:r>
          </a:p>
          <a:p>
            <a:pPr marL="0" marR="0" lvl="0" indent="0" algn="l" defTabSz="914400" rtl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ct val="100000"/>
              <a:buFont typeface="Calibri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 dirty="0" smtClean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Proibida </a:t>
            </a:r>
            <a:r>
              <a:rPr lang="pt-BR" sz="2400" b="0" i="0" u="none" strike="noStrike" kern="1200" cap="none" spc="0" baseline="0" dirty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a venda casada</a:t>
            </a:r>
          </a:p>
          <a:p>
            <a:pPr marL="0" marR="0" lvl="0" indent="0" algn="l" defTabSz="914400" rtl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ct val="100000"/>
              <a:buFont typeface="Calibri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 dirty="0" smtClean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Plano </a:t>
            </a:r>
            <a:r>
              <a:rPr lang="pt-BR" sz="2400" b="0" i="0" u="none" strike="noStrike" kern="1200" cap="none" spc="0" baseline="0" dirty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de mídia em que se informe à sociedade a disponibilidade do plano a qualquer um</a:t>
            </a:r>
          </a:p>
        </p:txBody>
      </p:sp>
      <p:sp>
        <p:nvSpPr>
          <p:cNvPr id="4" name="Título 2"/>
          <p:cNvSpPr txBox="1">
            <a:spLocks noGrp="1"/>
          </p:cNvSpPr>
          <p:nvPr>
            <p:ph type="title" idx="4294967295"/>
          </p:nvPr>
        </p:nvSpPr>
        <p:spPr>
          <a:xfrm>
            <a:off x="464762" y="1510561"/>
            <a:ext cx="9148681" cy="422635"/>
          </a:xfrm>
        </p:spPr>
        <p:txBody>
          <a:bodyPr lIns="90004" tIns="46798" rIns="90004" bIns="46798">
            <a:spAutoFit/>
          </a:bodyPr>
          <a:lstStyle/>
          <a:p>
            <a:pPr lvl="0">
              <a:buNone/>
            </a:pPr>
            <a:r>
              <a:rPr lang="pt-BR" sz="1900" b="1">
                <a:latin typeface="Calibri" pitchFamily="34"/>
              </a:rPr>
              <a:t>Proposta de Plano incentivado de prestação de serviço em banda larga</a:t>
            </a:r>
          </a:p>
        </p:txBody>
      </p:sp>
      <p:sp>
        <p:nvSpPr>
          <p:cNvPr id="5" name="Rectangle 1033"/>
          <p:cNvSpPr/>
          <p:nvPr/>
        </p:nvSpPr>
        <p:spPr>
          <a:xfrm>
            <a:off x="507235" y="2099883"/>
            <a:ext cx="8312755" cy="46188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008000"/>
          </a:solidFill>
          <a:ln>
            <a:noFill/>
            <a:prstDash val="solid"/>
          </a:ln>
        </p:spPr>
        <p:txBody>
          <a:bodyPr vert="horz" wrap="square" lIns="90004" tIns="46798" rIns="90004" bIns="46798" anchor="ctr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Condições</a:t>
            </a:r>
          </a:p>
        </p:txBody>
      </p:sp>
      <p:pic>
        <p:nvPicPr>
          <p:cNvPr id="6" name="Picture 18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9999" y="899998"/>
            <a:ext cx="4459684" cy="5896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/>
          <p:nvPr/>
        </p:nvSpPr>
        <p:spPr>
          <a:xfrm>
            <a:off x="359999" y="899998"/>
            <a:ext cx="8584917" cy="7714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000" b="1" i="0" u="none" strike="noStrike" kern="1200" cap="none" spc="0" baseline="0">
                <a:solidFill>
                  <a:srgbClr val="0066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Incentivos fiscais e financeiros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1BF39D-E02E-4EF7-A972-B19000963A65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1077" y="1102318"/>
            <a:ext cx="6492962" cy="26776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200" b="1" i="0" u="none" strike="noStrike" kern="1200" cap="none" spc="0" baseline="0">
                <a:solidFill>
                  <a:srgbClr val="008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Política</a:t>
            </a:r>
          </a:p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200" b="1" i="0" u="none" strike="noStrike" kern="1200" cap="none" spc="0" baseline="0">
                <a:solidFill>
                  <a:srgbClr val="008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produtiva e tecnológica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03" y="5291998"/>
            <a:ext cx="6241319" cy="134388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42717" algn="l"/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1200" cap="none" spc="0" baseline="0">
                <a:solidFill>
                  <a:srgbClr val="0033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	Objetivo:</a:t>
            </a:r>
            <a:r>
              <a:rPr lang="pt-BR" sz="4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</a:t>
            </a:r>
            <a:r>
              <a:rPr lang="pt-BR" sz="2400" b="0" i="0" u="none" strike="noStrike" kern="1200" cap="none" spc="0" baseline="0">
                <a:solidFill>
                  <a:srgbClr val="0033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desenvolver a indústria nacional de equipamentos de telecomunicações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9B48DC-D8C0-418B-8D67-0DCE59858207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Picture 17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681919" y="2073237"/>
            <a:ext cx="5698083" cy="45867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11"/>
          <p:cNvSpPr/>
          <p:nvPr/>
        </p:nvSpPr>
        <p:spPr>
          <a:xfrm>
            <a:off x="5659559" y="2519638"/>
            <a:ext cx="3100675" cy="4060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90" b="1" i="0" u="none" strike="noStrike" kern="1200" cap="none" spc="0" baseline="0">
                <a:solidFill>
                  <a:srgbClr val="990000"/>
                </a:solidFill>
                <a:uFillTx/>
                <a:latin typeface="Verdana" pitchFamily="34"/>
                <a:ea typeface="SimSun" pitchFamily="2"/>
                <a:cs typeface="Tahoma" pitchFamily="2"/>
              </a:rPr>
              <a:t>Foco do PNBL</a:t>
            </a:r>
          </a:p>
        </p:txBody>
      </p:sp>
      <p:sp>
        <p:nvSpPr>
          <p:cNvPr id="5" name="Text Box 14"/>
          <p:cNvSpPr/>
          <p:nvPr/>
        </p:nvSpPr>
        <p:spPr>
          <a:xfrm rot="120012">
            <a:off x="2601870" y="2927132"/>
            <a:ext cx="4265996" cy="101015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9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Produto com </a:t>
            </a:r>
            <a:br>
              <a:rPr lang="pt-BR" sz="199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SimSun" pitchFamily="2"/>
                <a:cs typeface="Tahoma" pitchFamily="2"/>
              </a:rPr>
            </a:br>
            <a:r>
              <a:rPr lang="pt-BR" sz="199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Tecnologia </a:t>
            </a:r>
            <a:br>
              <a:rPr lang="pt-BR" sz="199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SimSun" pitchFamily="2"/>
                <a:cs typeface="Tahoma" pitchFamily="2"/>
              </a:rPr>
            </a:br>
            <a:r>
              <a:rPr lang="pt-BR" sz="199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Nacional</a:t>
            </a:r>
          </a:p>
        </p:txBody>
      </p:sp>
      <p:sp>
        <p:nvSpPr>
          <p:cNvPr id="6" name="Text Box 15"/>
          <p:cNvSpPr/>
          <p:nvPr/>
        </p:nvSpPr>
        <p:spPr>
          <a:xfrm rot="120012">
            <a:off x="3402391" y="5739186"/>
            <a:ext cx="2631240" cy="4060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9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Produto Importado</a:t>
            </a:r>
          </a:p>
        </p:txBody>
      </p:sp>
      <p:sp>
        <p:nvSpPr>
          <p:cNvPr id="7" name="Text Box 16"/>
          <p:cNvSpPr/>
          <p:nvPr/>
        </p:nvSpPr>
        <p:spPr>
          <a:xfrm rot="120012">
            <a:off x="3629646" y="4467832"/>
            <a:ext cx="2331363" cy="4060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9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Produto com PPB*</a:t>
            </a:r>
          </a:p>
        </p:txBody>
      </p:sp>
      <p:sp>
        <p:nvSpPr>
          <p:cNvPr id="8" name="Text Box 18"/>
          <p:cNvSpPr/>
          <p:nvPr/>
        </p:nvSpPr>
        <p:spPr>
          <a:xfrm>
            <a:off x="4884121" y="6971760"/>
            <a:ext cx="4496763" cy="3384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0" i="0" u="none" strike="noStrike" kern="1200" cap="none" spc="0" baseline="0">
                <a:solidFill>
                  <a:srgbClr val="5F5F5F"/>
                </a:solidFill>
                <a:uFillTx/>
                <a:latin typeface="Verdana" pitchFamily="34"/>
                <a:ea typeface="SimSun" pitchFamily="2"/>
                <a:cs typeface="Tahoma" pitchFamily="2"/>
              </a:rPr>
              <a:t>* Processo Produtivo Básico</a:t>
            </a:r>
          </a:p>
        </p:txBody>
      </p:sp>
      <p:pic>
        <p:nvPicPr>
          <p:cNvPr id="9" name="Picture 18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79999" y="1259997"/>
            <a:ext cx="4459684" cy="5896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/>
          <p:nvPr/>
        </p:nvSpPr>
        <p:spPr>
          <a:xfrm>
            <a:off x="359999" y="1208516"/>
            <a:ext cx="8584917" cy="7714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000" b="1" i="0" u="none" strike="noStrike" kern="1200" cap="none" spc="0" baseline="0">
                <a:solidFill>
                  <a:srgbClr val="0066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Política produtiva e tecnológica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D03CB5-53BF-49E1-9A80-6688CC3F9896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Espaço Reservado para Texto 1"/>
          <p:cNvSpPr txBox="1">
            <a:spLocks noGrp="1"/>
          </p:cNvSpPr>
          <p:nvPr>
            <p:ph type="body" idx="4294967295"/>
          </p:nvPr>
        </p:nvSpPr>
        <p:spPr>
          <a:xfrm>
            <a:off x="542156" y="1553401"/>
            <a:ext cx="8566922" cy="4739399"/>
          </a:xfrm>
        </p:spPr>
        <p:txBody>
          <a:bodyPr lIns="90004" tIns="46798" rIns="90004" bIns="46798">
            <a:spAutoFit/>
          </a:bodyPr>
          <a:lstStyle/>
          <a:p>
            <a:pPr marL="609484" lvl="0" indent="-609484">
              <a:lnSpc>
                <a:spcPct val="130000"/>
              </a:lnSpc>
              <a:spcBef>
                <a:spcPts val="695"/>
              </a:spcBef>
              <a:spcAft>
                <a:spcPts val="0"/>
              </a:spcAft>
              <a:buNone/>
            </a:pPr>
            <a:endParaRPr lang="pt-BR" sz="2800">
              <a:latin typeface="Calibri" pitchFamily="34"/>
            </a:endParaRPr>
          </a:p>
          <a:p>
            <a:pPr marL="0" lvl="0" indent="0">
              <a:lnSpc>
                <a:spcPct val="130000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/>
              <a:buChar char="•"/>
            </a:pPr>
            <a:r>
              <a:rPr lang="pt-BR" sz="2800">
                <a:latin typeface="Calibri" pitchFamily="34"/>
              </a:rPr>
              <a:t>Importância</a:t>
            </a:r>
            <a:r>
              <a:rPr lang="en-US" sz="2800">
                <a:latin typeface="Calibri" pitchFamily="34"/>
              </a:rPr>
              <a:t> do </a:t>
            </a:r>
            <a:r>
              <a:rPr lang="pt-BR" sz="2800">
                <a:latin typeface="Calibri" pitchFamily="34"/>
              </a:rPr>
              <a:t>Programa</a:t>
            </a:r>
          </a:p>
          <a:p>
            <a:pPr marL="0" lvl="0" indent="0">
              <a:lnSpc>
                <a:spcPct val="130000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/>
              <a:buChar char="•"/>
            </a:pPr>
            <a:r>
              <a:rPr lang="pt-BR" sz="2800">
                <a:latin typeface="Calibri" pitchFamily="34"/>
              </a:rPr>
              <a:t>Diagnóstico</a:t>
            </a:r>
          </a:p>
          <a:p>
            <a:pPr marL="0" lvl="0" indent="0">
              <a:lnSpc>
                <a:spcPct val="130000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/>
              <a:buChar char="•"/>
            </a:pPr>
            <a:r>
              <a:rPr lang="pt-BR" sz="2800">
                <a:latin typeface="Calibri" pitchFamily="34"/>
              </a:rPr>
              <a:t>Objetivos</a:t>
            </a:r>
          </a:p>
          <a:p>
            <a:pPr marL="0" lvl="0" indent="0">
              <a:lnSpc>
                <a:spcPct val="130000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/>
              <a:buChar char="•"/>
            </a:pPr>
            <a:r>
              <a:rPr lang="pt-BR" sz="2800">
                <a:latin typeface="Calibri" pitchFamily="34"/>
              </a:rPr>
              <a:t>Dimensões</a:t>
            </a:r>
            <a:r>
              <a:rPr lang="en-US" sz="2800">
                <a:latin typeface="Calibri" pitchFamily="34"/>
              </a:rPr>
              <a:t> e </a:t>
            </a:r>
            <a:r>
              <a:rPr lang="pt-BR" sz="2800">
                <a:latin typeface="Calibri" pitchFamily="34"/>
              </a:rPr>
              <a:t>Ações</a:t>
            </a:r>
            <a:r>
              <a:rPr lang="en-US" sz="2800">
                <a:latin typeface="Calibri" pitchFamily="34"/>
              </a:rPr>
              <a:t> do PNBL</a:t>
            </a:r>
          </a:p>
          <a:p>
            <a:pPr marL="0" lvl="0" indent="0">
              <a:lnSpc>
                <a:spcPct val="130000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/>
              <a:buChar char="•"/>
            </a:pPr>
            <a:r>
              <a:rPr lang="pt-BR" sz="2800">
                <a:latin typeface="Calibri" pitchFamily="34"/>
              </a:rPr>
              <a:t>Governança</a:t>
            </a:r>
            <a:r>
              <a:rPr lang="en-US" sz="2800">
                <a:latin typeface="Calibri" pitchFamily="34"/>
              </a:rPr>
              <a:t> e </a:t>
            </a:r>
            <a:r>
              <a:rPr lang="pt-BR" sz="2800">
                <a:latin typeface="Calibri" pitchFamily="34"/>
              </a:rPr>
              <a:t>Fórum</a:t>
            </a:r>
            <a:r>
              <a:rPr lang="en-US" sz="2800">
                <a:latin typeface="Calibri" pitchFamily="34"/>
              </a:rPr>
              <a:t> </a:t>
            </a:r>
            <a:r>
              <a:rPr lang="pt-BR" sz="2800">
                <a:latin typeface="Calibri" pitchFamily="34"/>
              </a:rPr>
              <a:t>Brasil</a:t>
            </a:r>
            <a:r>
              <a:rPr lang="en-US" sz="2800">
                <a:latin typeface="Calibri" pitchFamily="34"/>
              </a:rPr>
              <a:t> </a:t>
            </a:r>
            <a:r>
              <a:rPr lang="pt-BR" sz="2800">
                <a:latin typeface="Calibri" pitchFamily="34"/>
              </a:rPr>
              <a:t>Conectado</a:t>
            </a:r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356" y="1259997"/>
            <a:ext cx="7379637" cy="7020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/>
          <p:nvPr/>
        </p:nvSpPr>
        <p:spPr>
          <a:xfrm>
            <a:off x="351001" y="1079997"/>
            <a:ext cx="7029001" cy="77183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000" b="1" i="0" u="none" strike="noStrike" kern="1200" cap="none" spc="0" baseline="0">
                <a:solidFill>
                  <a:srgbClr val="0066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Sumário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0AFAB4-A348-499A-BF46-DBDB8E8B7730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Text Box 5"/>
          <p:cNvSpPr/>
          <p:nvPr/>
        </p:nvSpPr>
        <p:spPr>
          <a:xfrm>
            <a:off x="1" y="1835621"/>
            <a:ext cx="9359998" cy="370646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009337"/>
              </a:buClr>
              <a:buSzPct val="100000"/>
              <a:buFont typeface="Calibri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2400" b="0" i="0" u="none" strike="noStrike" kern="1200" cap="none" spc="0" baseline="0" dirty="0" smtClean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Financiamento</a:t>
            </a:r>
            <a:r>
              <a:rPr lang="pt-BR" sz="2400" b="0" i="0" u="none" strike="noStrike" kern="1200" cap="none" spc="0" baseline="0" dirty="0" smtClean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</a:t>
            </a:r>
            <a:r>
              <a:rPr lang="en-US" sz="2400" b="0" i="0" u="none" strike="noStrike" kern="1200" cap="none" spc="0" baseline="0" dirty="0" smtClean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</a:t>
            </a:r>
            <a:r>
              <a:rPr lang="pt-BR" sz="2400" b="0" i="0" u="none" strike="noStrike" kern="1200" cap="none" spc="0" baseline="0" dirty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à</a:t>
            </a:r>
            <a:r>
              <a:rPr lang="en-US" sz="2400" b="0" i="0" u="none" strike="noStrike" kern="1200" cap="none" spc="0" baseline="0" dirty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</a:t>
            </a:r>
            <a:r>
              <a:rPr lang="pt-BR" sz="2400" b="0" i="0" u="none" strike="noStrike" kern="1200" cap="none" spc="0" baseline="0" dirty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aquisição de equipamentos de telecomunicações de tecnologia nacional com condições diferenciadas, através do BNDES;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Calibri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 dirty="0" smtClean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Incluir </a:t>
            </a:r>
            <a:r>
              <a:rPr lang="pt-BR" sz="2400" b="0" i="0" u="none" strike="noStrike" kern="1200" cap="none" spc="0" baseline="0" dirty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o FUNTTEL como </a:t>
            </a:r>
            <a:r>
              <a:rPr lang="pt-BR" sz="2400" b="0" i="0" u="none" strike="noStrike" kern="1200" cap="none" spc="0" baseline="0" dirty="0" err="1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não-contingenciável</a:t>
            </a:r>
            <a:r>
              <a:rPr lang="pt-BR" sz="2400" b="0" i="0" u="none" strike="noStrike" kern="1200" cap="none" spc="0" baseline="0" dirty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, junto aos demais fundos vinculados a ciência e tecnologia;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Calibri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 dirty="0" smtClean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Desconto </a:t>
            </a:r>
            <a:r>
              <a:rPr lang="pt-BR" sz="2400" b="0" i="0" u="none" strike="noStrike" kern="1200" cap="none" spc="0" baseline="0" dirty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de 100% do IPI incidente sobre equipamentos de telecomunicações com tecnologia nacional;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Calibri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 dirty="0" smtClean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Usar </a:t>
            </a:r>
            <a:r>
              <a:rPr lang="pt-BR" sz="2400" b="0" i="0" u="none" strike="noStrike" kern="1200" cap="none" spc="0" baseline="0" dirty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o poder de compra governamental para fomentar a tecnologia nacional (</a:t>
            </a:r>
            <a:r>
              <a:rPr lang="en-US" sz="2400" b="0" i="0" u="none" strike="noStrike" kern="1200" cap="none" spc="0" baseline="0" dirty="0" err="1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Decreto</a:t>
            </a:r>
            <a:r>
              <a:rPr lang="en-US" sz="2400" b="0" i="0" u="none" strike="noStrike" kern="1200" cap="none" spc="0" baseline="0" dirty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7.174 de 12 de </a:t>
            </a:r>
            <a:r>
              <a:rPr lang="en-US" sz="2400" b="0" i="0" u="none" strike="noStrike" kern="1200" cap="none" spc="0" baseline="0" dirty="0" err="1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maio</a:t>
            </a:r>
            <a:r>
              <a:rPr lang="en-US" sz="2400" b="0" i="0" u="none" strike="noStrike" kern="1200" cap="none" spc="0" baseline="0" dirty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de 2010 e</a:t>
            </a:r>
            <a:r>
              <a:rPr lang="pt-BR" sz="2400" b="0" i="0" u="none" strike="noStrike" kern="1200" cap="none" spc="0" baseline="0" dirty="0">
                <a:solidFill>
                  <a:srgbClr val="292929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MP 495 de 19 de julho de 2010)</a:t>
            </a:r>
          </a:p>
        </p:txBody>
      </p:sp>
      <p:pic>
        <p:nvPicPr>
          <p:cNvPr id="4" name="Picture 18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9999" y="1079997"/>
            <a:ext cx="4459684" cy="5896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/>
          <p:nvPr/>
        </p:nvSpPr>
        <p:spPr>
          <a:xfrm>
            <a:off x="235083" y="1079997"/>
            <a:ext cx="8584917" cy="7714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000" b="1" i="0" u="none" strike="noStrike" kern="1200" cap="none" spc="0" baseline="0">
                <a:solidFill>
                  <a:srgbClr val="0066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Política produtiva e tecnológica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4A2AF6-AA06-4E53-8AA0-14FD593CF54E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7916" y="1809359"/>
            <a:ext cx="3559676" cy="252288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200" b="1" i="0" u="none" strike="noStrike" kern="1200" cap="none" spc="0" baseline="0">
                <a:solidFill>
                  <a:srgbClr val="008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Rede</a:t>
            </a:r>
            <a:br>
              <a:rPr lang="pt-BR" sz="7200" b="1" i="0" u="none" strike="noStrike" kern="1200" cap="none" spc="0" baseline="0">
                <a:solidFill>
                  <a:srgbClr val="008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</a:br>
            <a:r>
              <a:rPr lang="pt-BR" sz="7200" b="1" i="0" u="none" strike="noStrike" kern="1200" cap="none" spc="0" baseline="0">
                <a:solidFill>
                  <a:srgbClr val="008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Nacional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542522" y="5124242"/>
            <a:ext cx="5737320" cy="167976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342717" marR="0" lvl="0" indent="-342717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42717" algn="l"/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1200" cap="none" spc="0" baseline="0">
                <a:solidFill>
                  <a:srgbClr val="0033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	Objetivo:</a:t>
            </a:r>
            <a:r>
              <a:rPr lang="pt-BR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SimSun" pitchFamily="2"/>
                <a:cs typeface="Tahoma" pitchFamily="2"/>
              </a:rPr>
              <a:t> </a:t>
            </a:r>
            <a:r>
              <a:rPr lang="pt-BR" sz="2400" b="0" i="0" u="none" strike="noStrike" kern="1200" cap="none" spc="0" baseline="0">
                <a:solidFill>
                  <a:srgbClr val="0033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usar as fibras sob domínio da União para melhorar a infraestrutura de banda larga do País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46C514-CC32-458F-BC8A-8E7E71CD82D5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3" name="AutoShape 2"/>
          <p:cNvGrpSpPr/>
          <p:nvPr/>
        </p:nvGrpSpPr>
        <p:grpSpPr>
          <a:xfrm>
            <a:off x="192956" y="1979996"/>
            <a:ext cx="8987043" cy="2184483"/>
            <a:chOff x="192956" y="1979996"/>
            <a:chExt cx="8987043" cy="2184483"/>
          </a:xfrm>
        </p:grpSpPr>
        <p:pic>
          <p:nvPicPr>
            <p:cNvPr id="4" name="AutoShape 2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192956" y="1979996"/>
              <a:ext cx="8987043" cy="2184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Forma livre 3"/>
            <p:cNvSpPr/>
            <p:nvPr/>
          </p:nvSpPr>
          <p:spPr>
            <a:xfrm>
              <a:off x="283317" y="2051995"/>
              <a:ext cx="8809558" cy="1984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79999" tIns="179999" rIns="179999" bIns="179999" anchor="t" anchorCtr="0" compatLnSpc="0"/>
            <a:lstStyle/>
            <a:p>
              <a:pPr marL="0" marR="0" lvl="0" indent="0" algn="just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4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34"/>
                  <a:ea typeface="Times New Roman" pitchFamily="18"/>
                  <a:cs typeface="Times New Roman" pitchFamily="18"/>
                </a:rPr>
                <a:t>Oferta de </a:t>
              </a:r>
              <a:r>
                <a:rPr lang="pt-BR" sz="2400" b="0" i="1" u="none" strike="noStrike" kern="1200" cap="none" spc="0" baseline="0">
                  <a:solidFill>
                    <a:srgbClr val="FFFFFF"/>
                  </a:solidFill>
                  <a:uFillTx/>
                  <a:latin typeface="Calibri" pitchFamily="34"/>
                  <a:ea typeface="Times New Roman" pitchFamily="18"/>
                  <a:cs typeface="Times New Roman" pitchFamily="18"/>
                </a:rPr>
                <a:t>backbone, backhaul </a:t>
              </a:r>
              <a:r>
                <a:rPr lang="pt-BR" sz="24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34"/>
                  <a:ea typeface="Times New Roman" pitchFamily="18"/>
                  <a:cs typeface="Times New Roman" pitchFamily="18"/>
                </a:rPr>
                <a:t>e possibilidade de acesso, preferencialmente em parceria com o mercado, prestadoras, iniciativas locais, redes comunitárias e municipais, cooperativas, lan houses e telecentros</a:t>
              </a:r>
            </a:p>
          </p:txBody>
        </p:sp>
      </p:grpSp>
      <p:sp>
        <p:nvSpPr>
          <p:cNvPr id="6" name="Rectangle 3"/>
          <p:cNvSpPr/>
          <p:nvPr/>
        </p:nvSpPr>
        <p:spPr>
          <a:xfrm>
            <a:off x="624242" y="4032001"/>
            <a:ext cx="7655759" cy="31680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742675" marR="0" lvl="1" indent="-285475" algn="l" defTabSz="914400" rtl="0" fontAlgn="auto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1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SimSun" pitchFamily="2"/>
              <a:cs typeface="Tahoma" pitchFamily="2"/>
            </a:endParaRPr>
          </a:p>
          <a:p>
            <a:pPr marL="342717" marR="0" lvl="0" indent="-342717" algn="l" defTabSz="914400" rtl="0" fontAlgn="auto" hangingPunct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Foco prioritário</a:t>
            </a:r>
          </a:p>
          <a:p>
            <a:pPr marL="0" marR="0" lvl="1" indent="0" algn="just" defTabSz="914400" rtl="0" fontAlgn="auto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1C1C1C"/>
              </a:buClr>
              <a:buSzPct val="100000"/>
              <a:buFont typeface="Calibri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Rede corporativa federal </a:t>
            </a:r>
            <a:r>
              <a:rPr lang="pt-BR" sz="2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nas capitais</a:t>
            </a:r>
            <a:r>
              <a: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(SERPRO, DATAPREV, DATASUS, ECT e RNP)</a:t>
            </a:r>
          </a:p>
          <a:p>
            <a:pPr marL="0" marR="0" lvl="1" indent="0" algn="just" defTabSz="914400" rtl="0" fontAlgn="auto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1C1C1C"/>
              </a:buClr>
              <a:buSzPct val="100000"/>
              <a:buFont typeface="Calibri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SimSun" pitchFamily="2"/>
              <a:cs typeface="Tahoma" pitchFamily="2"/>
            </a:endParaRPr>
          </a:p>
          <a:p>
            <a:pPr marL="0" marR="0" lvl="1" indent="0" algn="just" defTabSz="914400" rtl="0" fontAlgn="auto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1C1C1C"/>
              </a:buClr>
              <a:buSzPct val="100000"/>
              <a:buFont typeface="Calibri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Pontos de governo e de interesse público</a:t>
            </a:r>
          </a:p>
          <a:p>
            <a:pPr marL="0" marR="0" lvl="1" indent="0" algn="just" defTabSz="914400" rtl="0" fontAlgn="auto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1C1C1C"/>
              </a:buClr>
              <a:buSzPct val="100000"/>
              <a:buFont typeface="Calibri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SimSun" pitchFamily="2"/>
              <a:cs typeface="Tahoma" pitchFamily="2"/>
            </a:endParaRPr>
          </a:p>
          <a:p>
            <a:pPr marL="0" marR="0" lvl="1" indent="0" algn="just" defTabSz="914400" rtl="0" fontAlgn="auto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1C1C1C"/>
              </a:buClr>
              <a:buSzPct val="100000"/>
              <a:buFont typeface="Calibri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L</a:t>
            </a:r>
            <a:r>
              <a:rPr lang="pt-BR" sz="2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ocalidades sem prestadores de serviço de comunicação com preço elevado ou baixa atratividade econômica e</a:t>
            </a:r>
            <a:r>
              <a: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m</a:t>
            </a:r>
            <a:r>
              <a:rPr lang="pt-BR" sz="2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áreas de baixa renda nas regiões metropolitanas</a:t>
            </a:r>
          </a:p>
          <a:p>
            <a:pPr marL="0" marR="0" lvl="1" indent="0" algn="l" defTabSz="914400" rtl="0" fontAlgn="auto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1C1C1C"/>
              </a:buClr>
              <a:buSzPct val="100000"/>
              <a:buFont typeface="Calibri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SimSun" pitchFamily="2"/>
              <a:cs typeface="Tahoma" pitchFamily="2"/>
            </a:endParaRPr>
          </a:p>
        </p:txBody>
      </p:sp>
      <p:pic>
        <p:nvPicPr>
          <p:cNvPr id="7" name="Picture 18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79999" y="1259997"/>
            <a:ext cx="4459684" cy="5896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/>
          <p:nvPr/>
        </p:nvSpPr>
        <p:spPr>
          <a:xfrm>
            <a:off x="310676" y="1259997"/>
            <a:ext cx="4369323" cy="7714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000" b="1" i="0" u="none" strike="noStrike" kern="1200" cap="none" spc="0" baseline="0">
                <a:solidFill>
                  <a:srgbClr val="0066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Rede Nacional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48D383-4FFF-4A40-A998-954990D32D3F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Picture 2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59999" y="1979996"/>
            <a:ext cx="2878202" cy="24134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8"/>
          <p:cNvSpPr/>
          <p:nvPr/>
        </p:nvSpPr>
        <p:spPr>
          <a:xfrm>
            <a:off x="359999" y="2011323"/>
            <a:ext cx="3060003" cy="230867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179277" algn="l" defTabSz="914400" rtl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i="0" u="none" strike="noStrike" kern="1200" cap="none" spc="0" baseline="0">
                <a:solidFill>
                  <a:srgbClr val="4D4D4D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2010</a:t>
            </a:r>
          </a:p>
          <a:p>
            <a:pPr marL="0" marR="0" lvl="0" indent="179277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9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Abrangência</a:t>
            </a:r>
          </a:p>
          <a:p>
            <a:pPr marL="0" marR="0" lvl="0" indent="179277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595959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Brasília + 15 Capitais</a:t>
            </a:r>
            <a:r>
              <a:rPr lang="pt-BR" sz="1990" b="0" i="0" u="none" strike="noStrike" kern="1200" cap="none" spc="0" baseline="0">
                <a:solidFill>
                  <a:srgbClr val="595959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   </a:t>
            </a:r>
          </a:p>
          <a:p>
            <a:pPr marL="0" marR="0" lvl="0" indent="179277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9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Utilização</a:t>
            </a:r>
          </a:p>
          <a:p>
            <a:pPr marL="0" marR="0" lvl="0" indent="179277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595959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11.357 km (Anéis SE e NE)</a:t>
            </a:r>
          </a:p>
        </p:txBody>
      </p:sp>
      <p:pic>
        <p:nvPicPr>
          <p:cNvPr id="5" name="Picture 18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84315" y="1223997"/>
            <a:ext cx="4459684" cy="58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16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 t="14487" b="15160"/>
          <a:stretch>
            <a:fillRect/>
          </a:stretch>
        </p:blipFill>
        <p:spPr>
          <a:xfrm>
            <a:off x="3101041" y="516242"/>
            <a:ext cx="5898958" cy="66837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Line 13"/>
          <p:cNvSpPr/>
          <p:nvPr/>
        </p:nvSpPr>
        <p:spPr>
          <a:xfrm>
            <a:off x="7618323" y="5759997"/>
            <a:ext cx="33767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57">
            <a:solidFill>
              <a:srgbClr val="0066FF"/>
            </a:solidFill>
            <a:prstDash val="solid"/>
            <a:miter/>
          </a:ln>
        </p:spPr>
        <p:txBody>
          <a:bodyPr vert="horz" wrap="squar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8" name="Text Box 14"/>
          <p:cNvSpPr/>
          <p:nvPr/>
        </p:nvSpPr>
        <p:spPr>
          <a:xfrm>
            <a:off x="7897681" y="5579997"/>
            <a:ext cx="1426317" cy="43991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0066FF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Petrobras</a:t>
            </a:r>
          </a:p>
        </p:txBody>
      </p:sp>
      <p:sp>
        <p:nvSpPr>
          <p:cNvPr id="9" name="Line 17"/>
          <p:cNvSpPr/>
          <p:nvPr/>
        </p:nvSpPr>
        <p:spPr>
          <a:xfrm>
            <a:off x="8100002" y="1799996"/>
            <a:ext cx="33767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57">
            <a:solidFill>
              <a:srgbClr val="FF3300"/>
            </a:solidFill>
            <a:prstDash val="solid"/>
            <a:miter/>
          </a:ln>
        </p:spPr>
        <p:txBody>
          <a:bodyPr vert="horz" wrap="squar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0" name="Text Box 18"/>
          <p:cNvSpPr/>
          <p:nvPr/>
        </p:nvSpPr>
        <p:spPr>
          <a:xfrm>
            <a:off x="8136002" y="1547996"/>
            <a:ext cx="1169636" cy="43991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FF33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Chesf</a:t>
            </a:r>
          </a:p>
        </p:txBody>
      </p:sp>
      <p:sp>
        <p:nvSpPr>
          <p:cNvPr id="11" name="Line 21"/>
          <p:cNvSpPr/>
          <p:nvPr/>
        </p:nvSpPr>
        <p:spPr>
          <a:xfrm>
            <a:off x="5329799" y="2491557"/>
            <a:ext cx="33767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57">
            <a:solidFill>
              <a:srgbClr val="00664D"/>
            </a:solidFill>
            <a:prstDash val="solid"/>
            <a:miter/>
          </a:ln>
        </p:spPr>
        <p:txBody>
          <a:bodyPr vert="horz" wrap="squar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2" name="Text Box 22"/>
          <p:cNvSpPr/>
          <p:nvPr/>
        </p:nvSpPr>
        <p:spPr>
          <a:xfrm>
            <a:off x="5329799" y="2239557"/>
            <a:ext cx="1947955" cy="43991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00664D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Eletronorte</a:t>
            </a:r>
          </a:p>
        </p:txBody>
      </p:sp>
      <p:sp>
        <p:nvSpPr>
          <p:cNvPr id="13" name="Line 15"/>
          <p:cNvSpPr/>
          <p:nvPr/>
        </p:nvSpPr>
        <p:spPr>
          <a:xfrm>
            <a:off x="5911559" y="4033080"/>
            <a:ext cx="33732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57">
            <a:solidFill>
              <a:srgbClr val="FF9900"/>
            </a:solidFill>
            <a:prstDash val="solid"/>
            <a:miter/>
          </a:ln>
        </p:spPr>
        <p:txBody>
          <a:bodyPr vert="horz" wrap="squar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4" name="Text Box 16"/>
          <p:cNvSpPr/>
          <p:nvPr/>
        </p:nvSpPr>
        <p:spPr>
          <a:xfrm>
            <a:off x="6221156" y="3814556"/>
            <a:ext cx="1055162" cy="43991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FF99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Furnas</a:t>
            </a:r>
          </a:p>
        </p:txBody>
      </p:sp>
      <p:sp>
        <p:nvSpPr>
          <p:cNvPr id="16" name="Retângulo 12"/>
          <p:cNvSpPr/>
          <p:nvPr/>
        </p:nvSpPr>
        <p:spPr>
          <a:xfrm>
            <a:off x="4859999" y="7153918"/>
            <a:ext cx="4887358" cy="4060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i="0" u="none" strike="noStrike" kern="1200" cap="none" spc="0" baseline="0">
                <a:solidFill>
                  <a:srgbClr val="0066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Fibras ópticas: </a:t>
            </a:r>
            <a:r>
              <a:rPr lang="pt-BR" sz="1990" b="0" i="0" u="none" strike="noStrike" kern="1200" cap="none" spc="0" baseline="0">
                <a:solidFill>
                  <a:srgbClr val="595959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Petrobras e Eletrobras</a:t>
            </a:r>
          </a:p>
        </p:txBody>
      </p:sp>
      <p:sp>
        <p:nvSpPr>
          <p:cNvPr id="17" name="Title 1"/>
          <p:cNvSpPr/>
          <p:nvPr/>
        </p:nvSpPr>
        <p:spPr>
          <a:xfrm>
            <a:off x="179999" y="1259997"/>
            <a:ext cx="7965000" cy="7714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000" b="1" i="0" u="none" strike="noStrike" kern="1200" cap="none" spc="0" baseline="0">
                <a:solidFill>
                  <a:srgbClr val="0066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Rede Nacional</a:t>
            </a: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75816" y="4571925"/>
          <a:ext cx="3214688" cy="2464120"/>
        </p:xfrm>
        <a:graphic>
          <a:graphicData uri="http://schemas.openxmlformats.org/drawingml/2006/table">
            <a:tbl>
              <a:tblPr/>
              <a:tblGrid>
                <a:gridCol w="1547813"/>
                <a:gridCol w="1666875"/>
              </a:tblGrid>
              <a:tr h="2682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15 Capitais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Brasília/DF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Recife/PE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Palmas/TO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Aracaju/SE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Goiânia/GO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Maceió/AL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São Luís/MA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Salvador/BA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Teresina/PI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Vitória/ES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Fortaleza/CE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Rio de Janeiro/RJ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Natal/RN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Belo Horizonte/MG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João Pessoa/PB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São Paulo/SP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C98F15-ADF3-4005-9637-6F9583F96F6B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Imagem 2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t="14487" b="15160"/>
          <a:stretch>
            <a:fillRect/>
          </a:stretch>
        </p:blipFill>
        <p:spPr>
          <a:xfrm>
            <a:off x="2460238" y="516242"/>
            <a:ext cx="6539761" cy="7043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ine 15"/>
          <p:cNvSpPr/>
          <p:nvPr/>
        </p:nvSpPr>
        <p:spPr>
          <a:xfrm>
            <a:off x="3448796" y="6310082"/>
            <a:ext cx="33767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57">
            <a:solidFill>
              <a:srgbClr val="663300"/>
            </a:solidFill>
            <a:prstDash val="solid"/>
            <a:miter/>
          </a:ln>
        </p:spPr>
        <p:txBody>
          <a:bodyPr vert="horz" wrap="squar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5" name="Text Box 16"/>
          <p:cNvSpPr/>
          <p:nvPr/>
        </p:nvSpPr>
        <p:spPr>
          <a:xfrm>
            <a:off x="3841202" y="6073920"/>
            <a:ext cx="1720443" cy="43991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66330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Eletrosul</a:t>
            </a:r>
          </a:p>
        </p:txBody>
      </p:sp>
      <p:sp>
        <p:nvSpPr>
          <p:cNvPr id="6" name="Line 23"/>
          <p:cNvSpPr/>
          <p:nvPr/>
        </p:nvSpPr>
        <p:spPr>
          <a:xfrm>
            <a:off x="3384002" y="5680079"/>
            <a:ext cx="33767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57">
            <a:solidFill>
              <a:srgbClr val="002060"/>
            </a:solidFill>
            <a:prstDash val="solid"/>
            <a:miter/>
          </a:ln>
        </p:spPr>
        <p:txBody>
          <a:bodyPr vert="horz" wrap="squar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7" name="Text Box 24"/>
          <p:cNvSpPr/>
          <p:nvPr/>
        </p:nvSpPr>
        <p:spPr>
          <a:xfrm>
            <a:off x="3674882" y="5444282"/>
            <a:ext cx="2248198" cy="43991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002060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Outras Redes</a:t>
            </a:r>
          </a:p>
        </p:txBody>
      </p:sp>
      <p:sp>
        <p:nvSpPr>
          <p:cNvPr id="8" name="Rectangle 25"/>
          <p:cNvSpPr/>
          <p:nvPr/>
        </p:nvSpPr>
        <p:spPr>
          <a:xfrm>
            <a:off x="4453923" y="1830601"/>
            <a:ext cx="1464841" cy="43991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996633"/>
                </a:solidFill>
                <a:uFillTx/>
                <a:latin typeface="Arial" pitchFamily="18"/>
                <a:ea typeface="Arial" pitchFamily="2"/>
                <a:cs typeface="Arial" pitchFamily="2"/>
              </a:rPr>
              <a:t>Consórcio</a:t>
            </a:r>
          </a:p>
        </p:txBody>
      </p:sp>
      <p:sp>
        <p:nvSpPr>
          <p:cNvPr id="9" name="Line 26"/>
          <p:cNvSpPr/>
          <p:nvPr/>
        </p:nvSpPr>
        <p:spPr>
          <a:xfrm>
            <a:off x="4192917" y="2099883"/>
            <a:ext cx="33732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57">
            <a:solidFill>
              <a:srgbClr val="996633"/>
            </a:solidFill>
            <a:prstDash val="solid"/>
            <a:miter/>
          </a:ln>
        </p:spPr>
        <p:txBody>
          <a:bodyPr vert="horz" wrap="squar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0" name="Line 15"/>
          <p:cNvSpPr/>
          <p:nvPr/>
        </p:nvSpPr>
        <p:spPr>
          <a:xfrm>
            <a:off x="5779081" y="4988884"/>
            <a:ext cx="33767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57">
            <a:solidFill>
              <a:srgbClr val="E8AF0B"/>
            </a:solidFill>
            <a:prstDash val="solid"/>
            <a:miter/>
          </a:ln>
        </p:spPr>
        <p:txBody>
          <a:bodyPr vert="horz" wrap="squar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1" name="Text Box 16"/>
          <p:cNvSpPr/>
          <p:nvPr/>
        </p:nvSpPr>
        <p:spPr>
          <a:xfrm>
            <a:off x="6090836" y="4719602"/>
            <a:ext cx="1054796" cy="43956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>
                <a:solidFill>
                  <a:srgbClr val="E8AF0B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Furnas</a:t>
            </a:r>
          </a:p>
        </p:txBody>
      </p:sp>
      <p:pic>
        <p:nvPicPr>
          <p:cNvPr id="12" name="Picture 21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81801" y="3960001"/>
            <a:ext cx="2878202" cy="241343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ângulo 8"/>
          <p:cNvSpPr/>
          <p:nvPr/>
        </p:nvSpPr>
        <p:spPr>
          <a:xfrm>
            <a:off x="215999" y="3780001"/>
            <a:ext cx="2844003" cy="237132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179277" algn="l" defTabSz="914400" rtl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i="0" u="none" strike="noStrike" kern="1200" cap="none" spc="0" baseline="0">
                <a:solidFill>
                  <a:srgbClr val="4D4D4D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201</a:t>
            </a:r>
            <a:r>
              <a:rPr lang="en-US" sz="4000" b="1" i="0" u="none" strike="noStrike" kern="1200" cap="none" spc="0" baseline="0">
                <a:solidFill>
                  <a:srgbClr val="4D4D4D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4</a:t>
            </a:r>
          </a:p>
          <a:p>
            <a:pPr marL="0" marR="0" lvl="0" indent="179277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9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Abrangência</a:t>
            </a:r>
          </a:p>
          <a:p>
            <a:pPr marL="0" marR="0" lvl="0" indent="179277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90" b="0" i="0" u="none" strike="noStrike" kern="1200" cap="none" spc="0" baseline="0">
                <a:solidFill>
                  <a:srgbClr val="595959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Brasília + </a:t>
            </a:r>
            <a:r>
              <a:rPr lang="en-US" sz="1990" b="0" i="0" u="none" strike="noStrike" kern="1200" cap="none" spc="0" baseline="0">
                <a:solidFill>
                  <a:srgbClr val="595959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2</a:t>
            </a:r>
            <a:r>
              <a:rPr lang="pt-BR" sz="1990" b="0" i="0" u="none" strike="noStrike" kern="1200" cap="none" spc="0" baseline="0">
                <a:solidFill>
                  <a:srgbClr val="595959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5 Capitais   </a:t>
            </a:r>
          </a:p>
          <a:p>
            <a:pPr marL="0" marR="0" lvl="0" indent="179277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9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Utilização</a:t>
            </a:r>
          </a:p>
          <a:p>
            <a:pPr marL="0" marR="0" lvl="0" indent="179277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90" b="0" i="0" u="none" strike="noStrike" kern="1200" cap="none" spc="0" baseline="0">
                <a:solidFill>
                  <a:srgbClr val="595959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30</a:t>
            </a:r>
            <a:r>
              <a:rPr lang="pt-BR" sz="1990" b="0" i="0" u="none" strike="noStrike" kern="1200" cap="none" spc="0" baseline="0">
                <a:solidFill>
                  <a:srgbClr val="595959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.</a:t>
            </a:r>
            <a:r>
              <a:rPr lang="en-US" sz="1990" b="0" i="0" u="none" strike="noStrike" kern="1200" cap="none" spc="0" baseline="0">
                <a:solidFill>
                  <a:srgbClr val="595959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803</a:t>
            </a:r>
            <a:r>
              <a:rPr lang="pt-BR" sz="1990" b="0" i="0" u="none" strike="noStrike" kern="1200" cap="none" spc="0" baseline="0">
                <a:solidFill>
                  <a:srgbClr val="595959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 km (Brasil)</a:t>
            </a:r>
          </a:p>
        </p:txBody>
      </p:sp>
      <p:sp>
        <p:nvSpPr>
          <p:cNvPr id="14" name="Line 21"/>
          <p:cNvSpPr/>
          <p:nvPr/>
        </p:nvSpPr>
        <p:spPr>
          <a:xfrm>
            <a:off x="5518797" y="2703240"/>
            <a:ext cx="33767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57">
            <a:solidFill>
              <a:srgbClr val="00664D"/>
            </a:solidFill>
            <a:prstDash val="solid"/>
            <a:miter/>
          </a:ln>
        </p:spPr>
        <p:txBody>
          <a:bodyPr vert="horz" wrap="squar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5" name="Text Box 22"/>
          <p:cNvSpPr/>
          <p:nvPr/>
        </p:nvSpPr>
        <p:spPr>
          <a:xfrm>
            <a:off x="5518797" y="2451597"/>
            <a:ext cx="1947955" cy="43991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00664D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Eletronorte</a:t>
            </a:r>
          </a:p>
        </p:txBody>
      </p:sp>
      <p:sp>
        <p:nvSpPr>
          <p:cNvPr id="16" name="Line 13"/>
          <p:cNvSpPr/>
          <p:nvPr/>
        </p:nvSpPr>
        <p:spPr>
          <a:xfrm>
            <a:off x="7342202" y="5877717"/>
            <a:ext cx="33767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57">
            <a:solidFill>
              <a:srgbClr val="0066FF"/>
            </a:solidFill>
            <a:prstDash val="solid"/>
            <a:miter/>
          </a:ln>
        </p:spPr>
        <p:txBody>
          <a:bodyPr vert="horz" wrap="squar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7" name="Text Box 14"/>
          <p:cNvSpPr/>
          <p:nvPr/>
        </p:nvSpPr>
        <p:spPr>
          <a:xfrm>
            <a:off x="7626242" y="5680079"/>
            <a:ext cx="1426317" cy="43991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0066FF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Petrobras</a:t>
            </a:r>
          </a:p>
        </p:txBody>
      </p:sp>
      <p:sp>
        <p:nvSpPr>
          <p:cNvPr id="18" name="Line 17"/>
          <p:cNvSpPr/>
          <p:nvPr/>
        </p:nvSpPr>
        <p:spPr>
          <a:xfrm>
            <a:off x="8237518" y="1879914"/>
            <a:ext cx="33767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57">
            <a:solidFill>
              <a:srgbClr val="FF3300"/>
            </a:solidFill>
            <a:prstDash val="solid"/>
            <a:miter/>
          </a:ln>
        </p:spPr>
        <p:txBody>
          <a:bodyPr vert="horz" wrap="squar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9" name="Text Box 18"/>
          <p:cNvSpPr/>
          <p:nvPr/>
        </p:nvSpPr>
        <p:spPr>
          <a:xfrm>
            <a:off x="8242922" y="1664281"/>
            <a:ext cx="1169636" cy="43991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FF33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Chesf</a:t>
            </a:r>
          </a:p>
        </p:txBody>
      </p:sp>
      <p:pic>
        <p:nvPicPr>
          <p:cNvPr id="20" name="Picture 18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40315" y="1390317"/>
            <a:ext cx="3019677" cy="58967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"/>
          <p:cNvSpPr/>
          <p:nvPr/>
        </p:nvSpPr>
        <p:spPr>
          <a:xfrm>
            <a:off x="135002" y="1388516"/>
            <a:ext cx="7965000" cy="7714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000" b="1" i="0" u="none" strike="noStrike" kern="1200" cap="none" spc="0" baseline="0">
                <a:solidFill>
                  <a:srgbClr val="0066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Rede Nacional</a:t>
            </a:r>
          </a:p>
        </p:txBody>
      </p:sp>
      <p:sp>
        <p:nvSpPr>
          <p:cNvPr id="22" name="Retângulo 12"/>
          <p:cNvSpPr/>
          <p:nvPr/>
        </p:nvSpPr>
        <p:spPr>
          <a:xfrm>
            <a:off x="617037" y="6987597"/>
            <a:ext cx="4887358" cy="4060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i="0" u="none" strike="noStrike" kern="1200" cap="none" spc="0" baseline="0">
                <a:solidFill>
                  <a:srgbClr val="0066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Fibras ópticas: </a:t>
            </a:r>
            <a:r>
              <a:rPr lang="pt-BR" sz="1990" b="0" i="0" u="none" strike="noStrike" kern="1200" cap="none" spc="0" baseline="0">
                <a:solidFill>
                  <a:srgbClr val="595959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Petrobras e Eletrobras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6AA229-C2CD-4C16-9487-196B7125EFB3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397443" y="2768044"/>
            <a:ext cx="8422556" cy="3711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342717" marR="0" lvl="0" indent="-342717" algn="just" defTabSz="914400" rtl="0" fontAlgn="auto" hangingPunct="0">
              <a:lnSpc>
                <a:spcPct val="100000"/>
              </a:lnSpc>
              <a:spcBef>
                <a:spcPts val="65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Plano de ação 2010</a:t>
            </a:r>
          </a:p>
          <a:p>
            <a:pPr marL="0" marR="0" lvl="1" indent="0" algn="just" defTabSz="914400" rtl="0" fontAlgn="auto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1C1C1C"/>
              </a:buClr>
              <a:buSzPct val="100000"/>
              <a:buFont typeface="Calibri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Implantação do núcleo principal da rede (</a:t>
            </a:r>
            <a:r>
              <a:rPr lang="pt-BR" sz="2400" b="0" i="1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backbone</a:t>
            </a:r>
            <a:r>
              <a: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) no DF e em 15 estados (Anel Nordeste e Sudeste)</a:t>
            </a:r>
          </a:p>
          <a:p>
            <a:pPr marL="0" marR="0" lvl="1" indent="0" algn="just" defTabSz="914400" rtl="0" fontAlgn="auto" hangingPunct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1C1C"/>
              </a:buClr>
              <a:buSzPct val="100000"/>
              <a:buFont typeface="Calibri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SimSun" pitchFamily="2"/>
              <a:cs typeface="Tahoma" pitchFamily="2"/>
            </a:endParaRPr>
          </a:p>
          <a:p>
            <a:pPr marL="0" marR="0" lvl="1" indent="0" algn="just" defTabSz="914400" rtl="0" fontAlgn="auto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1C1C1C"/>
              </a:buClr>
              <a:buSzPct val="100000"/>
              <a:buFont typeface="Calibri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Construção e provimento de acesso a 96 pontos corporativos do Governo Federal nas capitais</a:t>
            </a:r>
          </a:p>
          <a:p>
            <a:pPr marL="0" marR="0" lvl="1" indent="0" algn="just" defTabSz="914400" rtl="0" fontAlgn="auto" hangingPunct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1C1C"/>
              </a:buClr>
              <a:buSzPct val="100000"/>
              <a:buFont typeface="Calibri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SimSun" pitchFamily="2"/>
              <a:cs typeface="Tahoma" pitchFamily="2"/>
            </a:endParaRPr>
          </a:p>
          <a:p>
            <a:pPr marL="0" marR="0" lvl="1" indent="0" algn="just" defTabSz="914400" rtl="0" fontAlgn="auto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1C1C1C"/>
              </a:buClr>
              <a:buSzPct val="100000"/>
              <a:buFont typeface="Calibri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Levar </a:t>
            </a:r>
            <a:r>
              <a:rPr lang="pt-BR" sz="2400" b="0" i="1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backhaul</a:t>
            </a:r>
            <a:r>
              <a: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a 100 cidades, oferecendo acesso a pontos de governo (prioridades: educação, saúde e segurança)</a:t>
            </a:r>
          </a:p>
          <a:p>
            <a:pPr marL="742675" marR="0" lvl="1" indent="-285475" algn="just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SimSun" pitchFamily="2"/>
              <a:cs typeface="Tahoma" pitchFamily="2"/>
            </a:endParaRPr>
          </a:p>
        </p:txBody>
      </p:sp>
      <p:sp>
        <p:nvSpPr>
          <p:cNvPr id="4" name="Line 8"/>
          <p:cNvSpPr/>
          <p:nvPr/>
        </p:nvSpPr>
        <p:spPr>
          <a:xfrm flipV="1">
            <a:off x="3178436" y="4003197"/>
            <a:ext cx="1801" cy="21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D0D7E5"/>
            </a:solidFill>
            <a:prstDash val="solid"/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3178436" y="3993120"/>
            <a:ext cx="10076" cy="104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0D7E5"/>
          </a:solidFill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6" name="Line 10"/>
          <p:cNvSpPr/>
          <p:nvPr/>
        </p:nvSpPr>
        <p:spPr>
          <a:xfrm flipV="1">
            <a:off x="5290919" y="4003197"/>
            <a:ext cx="1801" cy="21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D0D7E5"/>
            </a:solidFill>
            <a:prstDash val="solid"/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5290919" y="3993120"/>
            <a:ext cx="10076" cy="104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0D7E5"/>
          </a:solidFill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8" name="Line 12"/>
          <p:cNvSpPr/>
          <p:nvPr/>
        </p:nvSpPr>
        <p:spPr>
          <a:xfrm flipV="1">
            <a:off x="7142396" y="4003197"/>
            <a:ext cx="1435" cy="21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D0D7E5"/>
            </a:solidFill>
            <a:prstDash val="solid"/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7142396" y="3993120"/>
            <a:ext cx="9363" cy="104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0D7E5"/>
          </a:solidFill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0" name="Line 25"/>
          <p:cNvSpPr/>
          <p:nvPr/>
        </p:nvSpPr>
        <p:spPr>
          <a:xfrm>
            <a:off x="7151760" y="4003563"/>
            <a:ext cx="1801" cy="21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D0D7E5"/>
            </a:solidFill>
            <a:prstDash val="solid"/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1" name="Rectangle 26"/>
          <p:cNvSpPr/>
          <p:nvPr/>
        </p:nvSpPr>
        <p:spPr>
          <a:xfrm>
            <a:off x="7151760" y="4003563"/>
            <a:ext cx="10076" cy="107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0D7E5"/>
          </a:solidFill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2" name="Line 27"/>
          <p:cNvSpPr/>
          <p:nvPr/>
        </p:nvSpPr>
        <p:spPr>
          <a:xfrm>
            <a:off x="7151760" y="4581363"/>
            <a:ext cx="1801" cy="14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D0D7E5"/>
            </a:solidFill>
            <a:prstDash val="solid"/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3" name="Rectangle 28"/>
          <p:cNvSpPr/>
          <p:nvPr/>
        </p:nvSpPr>
        <p:spPr>
          <a:xfrm>
            <a:off x="7151760" y="4581363"/>
            <a:ext cx="10076" cy="104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0D7E5"/>
          </a:solidFill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4" name="Rectangle 29"/>
          <p:cNvSpPr/>
          <p:nvPr/>
        </p:nvSpPr>
        <p:spPr>
          <a:xfrm>
            <a:off x="7151760" y="5160242"/>
            <a:ext cx="10076" cy="107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0D7E5"/>
          </a:solidFill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pic>
        <p:nvPicPr>
          <p:cNvPr id="15" name="Picture 18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62717" y="1748881"/>
            <a:ext cx="4459684" cy="5896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1"/>
          <p:cNvSpPr/>
          <p:nvPr/>
        </p:nvSpPr>
        <p:spPr>
          <a:xfrm>
            <a:off x="290523" y="1748515"/>
            <a:ext cx="7809478" cy="7714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000" b="1" i="0" u="none" strike="noStrike" kern="1200" cap="none" spc="0" baseline="0">
                <a:solidFill>
                  <a:srgbClr val="0066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Rede Nacional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16C8BA-AFBF-49B7-A2BA-643D516D4CE7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Picture 1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7800" y="1018083"/>
            <a:ext cx="7386477" cy="7020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5"/>
          <p:cNvSpPr/>
          <p:nvPr/>
        </p:nvSpPr>
        <p:spPr>
          <a:xfrm>
            <a:off x="426238" y="1043997"/>
            <a:ext cx="4793760" cy="75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500" b="1" i="0" u="none" strike="noStrike" kern="1200" cap="none" spc="0" baseline="0">
                <a:solidFill>
                  <a:srgbClr val="008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Estrutura e Governança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95042" y="1794958"/>
            <a:ext cx="7464960" cy="508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utoShape 2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7777438" y="1753563"/>
            <a:ext cx="998643" cy="51343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ector de seta reta 25"/>
          <p:cNvCxnSpPr/>
          <p:nvPr/>
        </p:nvCxnSpPr>
        <p:spPr>
          <a:xfrm>
            <a:off x="6825602" y="2060636"/>
            <a:ext cx="935276" cy="1802"/>
          </a:xfrm>
          <a:prstGeom prst="bentConnector3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" name="Conector de seta reta 27"/>
          <p:cNvCxnSpPr/>
          <p:nvPr/>
        </p:nvCxnSpPr>
        <p:spPr>
          <a:xfrm>
            <a:off x="6717603" y="3427555"/>
            <a:ext cx="935275" cy="1801"/>
          </a:xfrm>
          <a:prstGeom prst="bentConnector3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" name="Conector de seta reta 30"/>
          <p:cNvCxnSpPr/>
          <p:nvPr/>
        </p:nvCxnSpPr>
        <p:spPr>
          <a:xfrm>
            <a:off x="6753602" y="4722839"/>
            <a:ext cx="935276" cy="1801"/>
          </a:xfrm>
          <a:prstGeom prst="bentConnector3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997B3D-4EC1-4BF2-90E6-55B62B8E6CCD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Forma livre 1"/>
          <p:cNvSpPr/>
          <p:nvPr/>
        </p:nvSpPr>
        <p:spPr>
          <a:xfrm>
            <a:off x="298798" y="645840"/>
            <a:ext cx="8405283" cy="4042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4" name="Forma livre 2"/>
          <p:cNvSpPr/>
          <p:nvPr/>
        </p:nvSpPr>
        <p:spPr>
          <a:xfrm>
            <a:off x="2065684" y="2794680"/>
            <a:ext cx="466920" cy="1015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6798" rIns="90004" bIns="46798" anchor="t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4400" b="1" i="0" u="none" strike="noStrike" kern="1200" cap="none" spc="0" baseline="0">
              <a:solidFill>
                <a:srgbClr val="3333CC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4400" b="1" i="0" u="none" strike="noStrike" kern="1200" cap="none" spc="0" baseline="0">
              <a:solidFill>
                <a:srgbClr val="3333CC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4975" y="3746500"/>
            <a:ext cx="92424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ts val="3000"/>
              </a:lnSpc>
            </a:pPr>
            <a:r>
              <a:rPr lang="pt-BR" sz="4500" b="1" i="1" u="none" dirty="0">
                <a:solidFill>
                  <a:srgbClr val="006600"/>
                </a:solidFill>
              </a:rPr>
              <a:t>Obrigado</a:t>
            </a:r>
            <a:endParaRPr lang="pt-BR" sz="4500" b="1" u="non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602A16-A51E-4BD7-AD85-288A7508443B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Picture 1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59999" y="1098002"/>
            <a:ext cx="7020004" cy="7020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42522" y="2159995"/>
            <a:ext cx="8457477" cy="5039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tarSymbol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Ferramenta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para </a:t>
            </a: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incrementar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a </a:t>
            </a: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cidadania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e </a:t>
            </a: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inclusão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digital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tarSymbol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S PGothic" pitchFamily="34"/>
              <a:cs typeface="MS PGothic" pitchFamily="34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tarSymbol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Melhoria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</a:t>
            </a: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na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</a:t>
            </a: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prestação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</a:t>
            </a: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de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</a:t>
            </a: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serviços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</a:t>
            </a: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públicos</a:t>
            </a:r>
          </a:p>
          <a:p>
            <a:pPr marL="609484" marR="0" lvl="0" indent="-609484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09484" algn="l"/>
                <a:tab pos="914043" algn="l"/>
                <a:tab pos="1828443" algn="l"/>
                <a:tab pos="2742843" algn="l"/>
                <a:tab pos="3657243" algn="l"/>
                <a:tab pos="4571643" algn="l"/>
                <a:tab pos="5486043" algn="l"/>
                <a:tab pos="6400443" algn="l"/>
                <a:tab pos="7314843" algn="l"/>
                <a:tab pos="8229243" algn="l"/>
                <a:tab pos="9143643" algn="l"/>
                <a:tab pos="100580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	(</a:t>
            </a:r>
            <a:r>
              <a: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Governo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 </a:t>
            </a:r>
            <a:r>
              <a: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Eletrônico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)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PGothic" pitchFamily="34"/>
              <a:cs typeface="MS PGothic" pitchFamily="34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tarSymbol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Catalisadora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</a:t>
            </a: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de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</a:t>
            </a: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desenvolvimento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</a:t>
            </a: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econômico</a:t>
            </a:r>
          </a:p>
          <a:p>
            <a:pPr marL="609484" marR="0" lvl="0" indent="-609484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09484" algn="l"/>
                <a:tab pos="914043" algn="l"/>
                <a:tab pos="1828443" algn="l"/>
                <a:tab pos="2742843" algn="l"/>
                <a:tab pos="3657243" algn="l"/>
                <a:tab pos="4571643" algn="l"/>
                <a:tab pos="5486043" algn="l"/>
                <a:tab pos="6400443" algn="l"/>
                <a:tab pos="7314843" algn="l"/>
                <a:tab pos="8229243" algn="l"/>
                <a:tab pos="9143643" algn="l"/>
                <a:tab pos="100580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	(</a:t>
            </a:r>
            <a:r>
              <a: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Estudo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 2009 </a:t>
            </a:r>
            <a:r>
              <a: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Banco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 </a:t>
            </a:r>
            <a:r>
              <a: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Mundial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 – </a:t>
            </a:r>
            <a:r>
              <a: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cada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 10% </a:t>
            </a:r>
            <a:r>
              <a: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de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 </a:t>
            </a:r>
            <a:r>
              <a: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penetração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 </a:t>
            </a:r>
            <a:r>
              <a: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implica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 1,38% </a:t>
            </a:r>
            <a:r>
              <a: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de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 </a:t>
            </a:r>
            <a:r>
              <a: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incremento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 no PIB </a:t>
            </a:r>
            <a:r>
              <a:rPr lang="en-US" sz="12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per </a:t>
            </a:r>
            <a:r>
              <a:rPr lang="pt-BR" sz="12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capita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)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SimSun" pitchFamily="2"/>
              <a:cs typeface="Tahoma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tarSymbol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Interiorização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</a:t>
            </a: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de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</a:t>
            </a: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desenvolvimento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tarSymbol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S PGothic" pitchFamily="34"/>
              <a:cs typeface="MS PGothic" pitchFamily="34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tarSymbol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Principal </a:t>
            </a: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plataforma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</a:t>
            </a: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de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</a:t>
            </a: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comunicação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 do </a:t>
            </a: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futuro</a:t>
            </a:r>
          </a:p>
        </p:txBody>
      </p:sp>
      <p:sp>
        <p:nvSpPr>
          <p:cNvPr id="5" name="Rectangle 2"/>
          <p:cNvSpPr/>
          <p:nvPr/>
        </p:nvSpPr>
        <p:spPr>
          <a:xfrm>
            <a:off x="513719" y="1028160"/>
            <a:ext cx="6866284" cy="77183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000" b="1" i="0" u="none" strike="noStrike" kern="1200" cap="none" spc="0" baseline="0">
                <a:solidFill>
                  <a:srgbClr val="0066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A importância da Banda Larga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3F831E-000B-4617-8E48-BFB2012171E7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Picture 1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2523" y="918002"/>
            <a:ext cx="6837480" cy="7020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/>
          <p:nvPr/>
        </p:nvSpPr>
        <p:spPr>
          <a:xfrm>
            <a:off x="359999" y="848160"/>
            <a:ext cx="8280001" cy="77183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000" b="1" i="0" u="none" strike="noStrike" kern="1200" cap="none" spc="0" baseline="0">
                <a:solidFill>
                  <a:srgbClr val="0066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A importância da Banda Larga</a:t>
            </a:r>
          </a:p>
        </p:txBody>
      </p:sp>
      <p:grpSp>
        <p:nvGrpSpPr>
          <p:cNvPr id="5" name="AutoShape 2"/>
          <p:cNvGrpSpPr/>
          <p:nvPr/>
        </p:nvGrpSpPr>
        <p:grpSpPr>
          <a:xfrm>
            <a:off x="359999" y="1799996"/>
            <a:ext cx="8640001" cy="2284198"/>
            <a:chOff x="359999" y="1799996"/>
            <a:chExt cx="8640001" cy="2284198"/>
          </a:xfrm>
        </p:grpSpPr>
        <p:pic>
          <p:nvPicPr>
            <p:cNvPr id="6" name="AutoShape 2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359999" y="1799996"/>
              <a:ext cx="8640001" cy="22841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Forma livre 5"/>
            <p:cNvSpPr/>
            <p:nvPr/>
          </p:nvSpPr>
          <p:spPr>
            <a:xfrm>
              <a:off x="476640" y="1893960"/>
              <a:ext cx="8414281" cy="20350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79999" tIns="179999" rIns="179999" bIns="179999" anchor="t" anchorCtr="0" compatLnSpc="0"/>
            <a:lstStyle/>
            <a:p>
              <a:pPr marL="190442" marR="0" lvl="0" indent="-190442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000" b="1" i="1" u="none" strike="noStrike" kern="1200" cap="none" spc="0" baseline="0">
                  <a:solidFill>
                    <a:srgbClr val="FFFFFF"/>
                  </a:solidFill>
                  <a:uFillTx/>
                  <a:latin typeface="Arial" pitchFamily="18"/>
                  <a:ea typeface="MS PGothic" pitchFamily="34"/>
                  <a:cs typeface="MS PGothic" pitchFamily="34"/>
                </a:rPr>
                <a:t>Cidadãos</a:t>
              </a:r>
            </a:p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0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18"/>
                  <a:ea typeface="MS PGothic" pitchFamily="34"/>
                  <a:cs typeface="MS PGothic" pitchFamily="34"/>
                </a:rPr>
                <a:t>Educação, qualificação profissional e desenvolvimento social</a:t>
              </a:r>
            </a:p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0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18"/>
                  <a:ea typeface="MS PGothic" pitchFamily="34"/>
                  <a:cs typeface="MS PGothic" pitchFamily="34"/>
                </a:rPr>
                <a:t>Inserção econômica e emprego, inclusive fora dos grandes centros</a:t>
              </a:r>
            </a:p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0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18"/>
                  <a:ea typeface="MS PGothic" pitchFamily="34"/>
                  <a:cs typeface="MS PGothic" pitchFamily="34"/>
                </a:rPr>
                <a:t>Opções de lazer e cultura</a:t>
              </a:r>
            </a:p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Arial" pitchFamily="18"/>
                <a:ea typeface="MS PGothic" pitchFamily="34"/>
                <a:cs typeface="MS PGothic" pitchFamily="34"/>
              </a:endParaRPr>
            </a:p>
          </p:txBody>
        </p:sp>
      </p:grpSp>
      <p:grpSp>
        <p:nvGrpSpPr>
          <p:cNvPr id="8" name="AutoShape 2"/>
          <p:cNvGrpSpPr/>
          <p:nvPr/>
        </p:nvGrpSpPr>
        <p:grpSpPr>
          <a:xfrm>
            <a:off x="359999" y="4320000"/>
            <a:ext cx="4143960" cy="2880003"/>
            <a:chOff x="359999" y="4320000"/>
            <a:chExt cx="4143960" cy="2880003"/>
          </a:xfrm>
        </p:grpSpPr>
        <p:pic>
          <p:nvPicPr>
            <p:cNvPr id="9" name="AutoShape 2"/>
            <p:cNvPicPr>
              <a:picLocks noChangeAspect="1"/>
            </p:cNvPicPr>
            <p:nvPr/>
          </p:nvPicPr>
          <p:blipFill>
            <a:blip r:embed="rId5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359999" y="4320000"/>
              <a:ext cx="4143960" cy="28800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Forma livre 8"/>
            <p:cNvSpPr/>
            <p:nvPr/>
          </p:nvSpPr>
          <p:spPr>
            <a:xfrm>
              <a:off x="466920" y="4393435"/>
              <a:ext cx="3939482" cy="26909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79999" tIns="179999" rIns="179999" bIns="179999" anchor="t" anchorCtr="0" compatLnSpc="0"/>
            <a:lstStyle/>
            <a:p>
              <a:pPr marL="190442" marR="0" lvl="0" indent="-190442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000" b="1" i="1" u="none" strike="noStrike" kern="1200" cap="none" spc="0" baseline="0">
                  <a:solidFill>
                    <a:srgbClr val="FFFFFF"/>
                  </a:solidFill>
                  <a:uFillTx/>
                  <a:latin typeface="Arial" pitchFamily="18"/>
                  <a:ea typeface="MS PGothic" pitchFamily="34"/>
                  <a:cs typeface="MS PGothic" pitchFamily="34"/>
                </a:rPr>
                <a:t>Governos</a:t>
              </a:r>
            </a:p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9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18"/>
                  <a:ea typeface="MS PGothic" pitchFamily="34"/>
                  <a:cs typeface="MS PGothic" pitchFamily="34"/>
                </a:rPr>
                <a:t>Instrumento para execução de políticas públicas (educação, saúde, segurança pública, entre outros)</a:t>
              </a:r>
            </a:p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9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18"/>
                  <a:ea typeface="MS PGothic" pitchFamily="34"/>
                  <a:cs typeface="MS PGothic" pitchFamily="34"/>
                </a:rPr>
                <a:t>Ampliação dos canais de comunicação entre cidadãos e Governos – e-Gov</a:t>
              </a:r>
            </a:p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9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18"/>
                  <a:ea typeface="MS PGothic" pitchFamily="34"/>
                  <a:cs typeface="MS PGothic" pitchFamily="34"/>
                </a:rPr>
                <a:t>Melhoria da gestão pública</a:t>
              </a:r>
            </a:p>
          </p:txBody>
        </p:sp>
      </p:grpSp>
      <p:grpSp>
        <p:nvGrpSpPr>
          <p:cNvPr id="11" name="AutoShape 2"/>
          <p:cNvGrpSpPr/>
          <p:nvPr/>
        </p:nvGrpSpPr>
        <p:grpSpPr>
          <a:xfrm>
            <a:off x="4732202" y="4320000"/>
            <a:ext cx="4447797" cy="2874955"/>
            <a:chOff x="4732202" y="4320000"/>
            <a:chExt cx="4447797" cy="2874955"/>
          </a:xfrm>
        </p:grpSpPr>
        <p:pic>
          <p:nvPicPr>
            <p:cNvPr id="12" name="AutoShape 2"/>
            <p:cNvPicPr>
              <a:picLocks noChangeAspect="1"/>
            </p:cNvPicPr>
            <p:nvPr/>
          </p:nvPicPr>
          <p:blipFill>
            <a:blip r:embed="rId6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4732202" y="4320000"/>
              <a:ext cx="4447797" cy="2874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Forma livre 11"/>
            <p:cNvSpPr/>
            <p:nvPr/>
          </p:nvSpPr>
          <p:spPr>
            <a:xfrm>
              <a:off x="4835164" y="4389120"/>
              <a:ext cx="4246921" cy="26938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79999" tIns="179999" rIns="179999" bIns="179999" anchor="t" anchorCtr="0" compatLnSpc="0"/>
            <a:lstStyle/>
            <a:p>
              <a:pPr marL="190442" marR="0" lvl="0" indent="-190442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itchFamily="18"/>
                  <a:ea typeface="MS PGothic" pitchFamily="34"/>
                  <a:cs typeface="MS PGothic" pitchFamily="34"/>
                </a:rPr>
                <a:t> </a:t>
              </a:r>
              <a:r>
                <a:rPr lang="pt-BR" sz="2000" b="1" i="1" u="none" strike="noStrike" kern="1200" cap="none" spc="0" baseline="0">
                  <a:solidFill>
                    <a:srgbClr val="FFFFFF"/>
                  </a:solidFill>
                  <a:uFillTx/>
                  <a:latin typeface="Arial" pitchFamily="18"/>
                  <a:ea typeface="MS PGothic" pitchFamily="34"/>
                  <a:cs typeface="MS PGothic" pitchFamily="34"/>
                </a:rPr>
                <a:t>Empresas</a:t>
              </a:r>
            </a:p>
            <a:p>
              <a:pPr marL="0" marR="0" lvl="0" indent="0" algn="l" defTabSz="914400" rtl="0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0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18"/>
                  <a:ea typeface="MS PGothic" pitchFamily="34"/>
                  <a:cs typeface="MS PGothic" pitchFamily="34"/>
                </a:rPr>
                <a:t> </a:t>
              </a:r>
              <a:r>
                <a:rPr lang="pt-BR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18"/>
                  <a:ea typeface="MS PGothic" pitchFamily="34"/>
                  <a:cs typeface="MS PGothic" pitchFamily="34"/>
                </a:rPr>
                <a:t>Integração de pequenos e médios empreendedores em cadeias produtivas de grandes empresas</a:t>
              </a:r>
            </a:p>
            <a:p>
              <a:pPr marL="0" marR="0" lvl="0" indent="0" algn="l" defTabSz="914400" rtl="0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18"/>
                  <a:ea typeface="MS PGothic" pitchFamily="34"/>
                  <a:cs typeface="MS PGothic" pitchFamily="34"/>
                </a:rPr>
                <a:t>Aumento de produtividade</a:t>
              </a:r>
            </a:p>
            <a:p>
              <a:pPr marL="0" marR="0" lvl="0" indent="0" algn="l" defTabSz="914400" rtl="0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18"/>
                  <a:ea typeface="MS PGothic" pitchFamily="34"/>
                  <a:cs typeface="MS PGothic" pitchFamily="34"/>
                </a:rPr>
                <a:t>Interação com fornecedores e compradores</a:t>
              </a:r>
            </a:p>
            <a:p>
              <a:pPr marL="0" marR="0" lvl="0" indent="0" algn="l" defTabSz="914400" rtl="0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18"/>
                  <a:ea typeface="MS PGothic" pitchFamily="34"/>
                  <a:cs typeface="MS PGothic" pitchFamily="34"/>
                </a:rPr>
                <a:t>Inserção internacional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42339B-5234-43FF-9F20-DC4E8D639D3C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t="13945"/>
          <a:stretch>
            <a:fillRect/>
          </a:stretch>
        </p:blipFill>
        <p:spPr>
          <a:xfrm>
            <a:off x="5636517" y="4943520"/>
            <a:ext cx="3721324" cy="23835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79999" y="1545116"/>
            <a:ext cx="9231124" cy="51148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30000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tarSymbol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</a:t>
            </a:r>
            <a:r>
              <a:rPr lang="pt-BR" sz="2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Cara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Gasto</a:t>
            </a: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com </a:t>
            </a: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banda</a:t>
            </a: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</a:t>
            </a: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larga</a:t>
            </a: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</a:t>
            </a: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na</a:t>
            </a: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</a:t>
            </a: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renda</a:t>
            </a: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</a:t>
            </a: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mensal</a:t>
            </a: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per </a:t>
            </a: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capita</a:t>
            </a:r>
          </a:p>
          <a:p>
            <a:pPr marL="1371600" marR="0" lvl="2" indent="-4572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13716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	</a:t>
            </a: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Brasil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 - 4,5% / </a:t>
            </a: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Rússia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- 1,68% / </a:t>
            </a: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Países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</a:t>
            </a: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Desenvolvidos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- 0,5%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Valores</a:t>
            </a: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no </a:t>
            </a: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Brasil</a:t>
            </a:r>
          </a:p>
          <a:p>
            <a:pPr marL="0" marR="0" lvl="2" indent="0" algn="l" defTabSz="914400" rtl="0" fontAlgn="auto" hangingPunct="0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	5 </a:t>
            </a: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vezes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</a:t>
            </a: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Japão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/ 2,7 </a:t>
            </a: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vezes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</a:t>
            </a: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Rússia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/ 2,5 </a:t>
            </a: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vezes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</a:t>
            </a: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México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2. Concentrada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Apenas 21% dos domicílios com banda larga, localizados principalmente no Sul, Sudeste e Centro-Oeste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3.Lenta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34% das conexões são de até 256 </a:t>
            </a:r>
            <a:r>
              <a:rPr lang="pt-PT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kbps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Só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 1% </a:t>
            </a: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das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</a:t>
            </a: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conexões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</a:t>
            </a: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são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</a:t>
            </a: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superiores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t> a 8Mbps</a:t>
            </a:r>
          </a:p>
        </p:txBody>
      </p:sp>
      <p:sp>
        <p:nvSpPr>
          <p:cNvPr id="5" name="Text Box 3"/>
          <p:cNvSpPr/>
          <p:nvPr/>
        </p:nvSpPr>
        <p:spPr>
          <a:xfrm>
            <a:off x="478075" y="7031159"/>
            <a:ext cx="3708358" cy="5234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Fonte:</a:t>
            </a:r>
            <a:r>
              <a:rPr lang="pt-BR" sz="13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 IPEA (2010) / UIT (2010)</a:t>
            </a:r>
            <a:r>
              <a: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 / CGI (2009)</a:t>
            </a:r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79999" y="918359"/>
            <a:ext cx="7535158" cy="7016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026"/>
          <p:cNvSpPr/>
          <p:nvPr/>
        </p:nvSpPr>
        <p:spPr>
          <a:xfrm>
            <a:off x="359999" y="811804"/>
            <a:ext cx="8515441" cy="7722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000" b="1" i="0" u="none" strike="noStrike" kern="1200" cap="none" spc="0" baseline="0">
                <a:solidFill>
                  <a:srgbClr val="0066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Diagnóstico da Banda Larga do Brasil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BBA11C-BA7D-4EF1-A4C2-F5D9DFB93047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Picture 1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59999" y="1079997"/>
            <a:ext cx="7612562" cy="7016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026"/>
          <p:cNvSpPr/>
          <p:nvPr/>
        </p:nvSpPr>
        <p:spPr>
          <a:xfrm>
            <a:off x="450716" y="1027794"/>
            <a:ext cx="8369274" cy="7722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000" b="1" i="0" u="none" strike="noStrike" kern="1200" cap="none" spc="0" baseline="0">
                <a:solidFill>
                  <a:srgbClr val="0066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Diagnóstico da Banda Larga do Brasil</a:t>
            </a:r>
          </a:p>
        </p:txBody>
      </p:sp>
      <p:sp>
        <p:nvSpPr>
          <p:cNvPr id="5" name="Text Box 3"/>
          <p:cNvSpPr/>
          <p:nvPr/>
        </p:nvSpPr>
        <p:spPr>
          <a:xfrm>
            <a:off x="6119996" y="6839995"/>
            <a:ext cx="2868838" cy="5234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Fonte:</a:t>
            </a:r>
            <a:r>
              <a:rPr lang="pt-BR" sz="13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 IPEA (2010) / </a:t>
            </a:r>
            <a:r>
              <a: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UIT</a:t>
            </a:r>
            <a:r>
              <a:rPr lang="pt-BR" sz="13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 (2009)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59999" y="2079720"/>
            <a:ext cx="8820000" cy="49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1C93861-56AF-4682-BAC4-57B4F029D847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Espaço Reservado para Texto 1"/>
          <p:cNvSpPr txBox="1">
            <a:spLocks noGrp="1"/>
          </p:cNvSpPr>
          <p:nvPr>
            <p:ph type="body" idx="4294967295"/>
          </p:nvPr>
        </p:nvSpPr>
        <p:spPr>
          <a:xfrm>
            <a:off x="359999" y="5039999"/>
            <a:ext cx="8820000" cy="1923476"/>
          </a:xfrm>
          <a:solidFill>
            <a:srgbClr val="00E4A8"/>
          </a:solidFill>
        </p:spPr>
        <p:txBody>
          <a:bodyPr lIns="90004" tIns="46798" rIns="90004" bIns="46798">
            <a:spAutoFit/>
          </a:bodyPr>
          <a:lstStyle/>
          <a:p>
            <a:pPr marL="0" lvl="0" indent="0" algn="just"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ct val="100000"/>
              <a:buFont typeface="Arial" pitchFamily="34"/>
              <a:buChar char="•"/>
            </a:pPr>
            <a:r>
              <a:rPr lang="pt-BR" sz="2000">
                <a:latin typeface="Arial" pitchFamily="2"/>
                <a:ea typeface="MS PGothic" pitchFamily="34"/>
              </a:rPr>
              <a:t>O acesso em banda larga é caracterizado pela disponibilização de infraestrutura de telecomunicações que possibilite </a:t>
            </a:r>
            <a:r>
              <a:rPr lang="pt-BR" sz="2000" b="1" i="1">
                <a:latin typeface="Arial" pitchFamily="2"/>
                <a:ea typeface="MS PGothic" pitchFamily="34"/>
              </a:rPr>
              <a:t>tráfego de informações contínuo</a:t>
            </a:r>
            <a:r>
              <a:rPr lang="pt-BR" sz="2000">
                <a:latin typeface="Arial" pitchFamily="2"/>
                <a:ea typeface="MS PGothic" pitchFamily="34"/>
              </a:rPr>
              <a:t>, </a:t>
            </a:r>
            <a:r>
              <a:rPr lang="pt-BR" sz="2000" b="1" i="1">
                <a:latin typeface="Arial" pitchFamily="2"/>
                <a:ea typeface="MS PGothic" pitchFamily="34"/>
              </a:rPr>
              <a:t>ininterrupto</a:t>
            </a:r>
            <a:r>
              <a:rPr lang="pt-BR" sz="2000">
                <a:latin typeface="Arial" pitchFamily="2"/>
                <a:ea typeface="MS PGothic" pitchFamily="34"/>
              </a:rPr>
              <a:t> e com </a:t>
            </a:r>
            <a:r>
              <a:rPr lang="pt-BR" sz="2000" b="1" i="1">
                <a:latin typeface="Arial" pitchFamily="2"/>
                <a:ea typeface="MS PGothic" pitchFamily="34"/>
              </a:rPr>
              <a:t>capacidade suficiente </a:t>
            </a:r>
            <a:r>
              <a:rPr lang="pt-BR" sz="2000">
                <a:latin typeface="Arial" pitchFamily="2"/>
                <a:ea typeface="MS PGothic" pitchFamily="34"/>
              </a:rPr>
              <a:t>para as aplicações de dados, voz e vídeo mais comuns ou socialmente relevantes, conforme avaliação periódica a ser feita pelo Governo Federal.</a:t>
            </a:r>
          </a:p>
        </p:txBody>
      </p:sp>
      <p:grpSp>
        <p:nvGrpSpPr>
          <p:cNvPr id="4" name="AutoShape 2"/>
          <p:cNvGrpSpPr/>
          <p:nvPr/>
        </p:nvGrpSpPr>
        <p:grpSpPr>
          <a:xfrm>
            <a:off x="471601" y="2025359"/>
            <a:ext cx="8528398" cy="2654640"/>
            <a:chOff x="471601" y="2025359"/>
            <a:chExt cx="8528398" cy="2654640"/>
          </a:xfrm>
        </p:grpSpPr>
        <p:pic>
          <p:nvPicPr>
            <p:cNvPr id="5" name="AutoShape 2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471601" y="2025359"/>
              <a:ext cx="8528398" cy="2654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Forma livre 4"/>
            <p:cNvSpPr/>
            <p:nvPr/>
          </p:nvSpPr>
          <p:spPr>
            <a:xfrm>
              <a:off x="568802" y="2105643"/>
              <a:ext cx="8337599" cy="2439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79999" tIns="179999" rIns="179999" bIns="179999" anchor="t" anchorCtr="0" compatLnSpc="0"/>
            <a:lstStyle/>
            <a:p>
              <a:pPr marL="0" marR="0" lvl="0" indent="0" algn="just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4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34"/>
                  <a:ea typeface="Times New Roman" pitchFamily="18"/>
                  <a:cs typeface="Times New Roman" pitchFamily="18"/>
                </a:rPr>
                <a:t>Massificar o acesso à Internet em banda larga no Brasil para os cidadãos, instituições do governo, entidades da sociedade civil e empresas, de modo a promover oportunidades, desconcentrar renda e incorporar os cidadãos hoje excluídos desse serviço</a:t>
              </a:r>
            </a:p>
          </p:txBody>
        </p:sp>
      </p:grpSp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08161" y="1079997"/>
            <a:ext cx="3291840" cy="7016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6"/>
          <p:cNvSpPr txBox="1">
            <a:spLocks noGrp="1"/>
          </p:cNvSpPr>
          <p:nvPr>
            <p:ph type="title" idx="4294967295"/>
          </p:nvPr>
        </p:nvSpPr>
        <p:spPr>
          <a:xfrm>
            <a:off x="359999" y="1027794"/>
            <a:ext cx="2340004" cy="772201"/>
          </a:xfrm>
        </p:spPr>
        <p:txBody>
          <a:bodyPr lIns="90004" tIns="46798" rIns="90004" bIns="46798">
            <a:spAutoFit/>
          </a:bodyPr>
          <a:lstStyle/>
          <a:p>
            <a:pPr lvl="0">
              <a:buNone/>
            </a:pPr>
            <a:r>
              <a:rPr lang="pt-BR" sz="2300" b="1">
                <a:solidFill>
                  <a:srgbClr val="006600"/>
                </a:solidFill>
              </a:rPr>
              <a:t>Objetivo Geral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BA9795-2A33-495D-ADB7-566E84A35E00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Text Box 1049"/>
          <p:cNvSpPr/>
          <p:nvPr/>
        </p:nvSpPr>
        <p:spPr>
          <a:xfrm>
            <a:off x="379082" y="2355119"/>
            <a:ext cx="4128836" cy="43757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tarSymbol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Redução da desigualdade social.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tarSymbol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Redução da desigualdade regional.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tarSymbol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Geração de emprego, renda e qualificação dos serviços de governo.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tarSymbol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  <a:cs typeface="MS PGothic" pitchFamily="34"/>
              </a:rPr>
              <a:t>Competitividade brasileira e inserção no cenário internacional</a:t>
            </a:r>
          </a:p>
        </p:txBody>
      </p:sp>
      <p:pic>
        <p:nvPicPr>
          <p:cNvPr id="4" name="Imagem 2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960001" y="1936443"/>
            <a:ext cx="5270400" cy="4903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8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20315" y="1079997"/>
            <a:ext cx="4459684" cy="5896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/>
          <p:nvPr/>
        </p:nvSpPr>
        <p:spPr>
          <a:xfrm>
            <a:off x="359999" y="1028517"/>
            <a:ext cx="4369323" cy="7714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000" b="1" i="0" u="none" strike="noStrike" kern="1200" cap="none" spc="0" baseline="0">
                <a:solidFill>
                  <a:srgbClr val="0066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Objetivos Específicos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 txBox="1"/>
          <p:nvPr/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958A80-70A4-4BD6-B5BF-EBAEE4621794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9999" y="2159995"/>
            <a:ext cx="8410322" cy="481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8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67399" y="1150562"/>
            <a:ext cx="4459684" cy="5896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/>
          <p:nvPr/>
        </p:nvSpPr>
        <p:spPr>
          <a:xfrm>
            <a:off x="359999" y="1079997"/>
            <a:ext cx="4966920" cy="539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000" b="1" i="0" u="none" strike="noStrike" kern="1200" cap="none" spc="0" baseline="0">
                <a:solidFill>
                  <a:srgbClr val="006600"/>
                </a:solidFill>
                <a:uFillTx/>
                <a:latin typeface="Arial" pitchFamily="18"/>
                <a:ea typeface="MS PGothic" pitchFamily="34"/>
                <a:cs typeface="MS PGothic" pitchFamily="34"/>
              </a:rPr>
              <a:t>Escopo de Atuação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1159</Words>
  <Application>Microsoft Office PowerPoint</Application>
  <PresentationFormat>Personalizar</PresentationFormat>
  <Paragraphs>240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Padrão</vt:lpstr>
      <vt:lpstr>Slide 1</vt:lpstr>
      <vt:lpstr>Slide 2</vt:lpstr>
      <vt:lpstr>Slide 3</vt:lpstr>
      <vt:lpstr>Slide 4</vt:lpstr>
      <vt:lpstr>Slide 5</vt:lpstr>
      <vt:lpstr>Slide 6</vt:lpstr>
      <vt:lpstr>Objetivo Geral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Proposta de Plano incentivado de prestação de serviço em banda larga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XX X</dc:creator>
  <cp:lastModifiedBy>Rogério</cp:lastModifiedBy>
  <cp:revision>34</cp:revision>
  <dcterms:created xsi:type="dcterms:W3CDTF">2010-08-18T12:39:25Z</dcterms:created>
  <dcterms:modified xsi:type="dcterms:W3CDTF">2010-09-17T10:24:06Z</dcterms:modified>
</cp:coreProperties>
</file>